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2"/>
  </p:notesMasterIdLst>
  <p:sldIdLst>
    <p:sldId id="257" r:id="rId2"/>
    <p:sldId id="284" r:id="rId3"/>
    <p:sldId id="285" r:id="rId4"/>
    <p:sldId id="289" r:id="rId5"/>
    <p:sldId id="294" r:id="rId6"/>
    <p:sldId id="288" r:id="rId7"/>
    <p:sldId id="295" r:id="rId8"/>
    <p:sldId id="296" r:id="rId9"/>
    <p:sldId id="297" r:id="rId10"/>
    <p:sldId id="298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85803"/>
    <a:srgbClr val="F5DE38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D570DC4-C3D9-4993-9575-6F60A3D0AA9D}" v="4" dt="2022-02-02T16:26:22.74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46" y="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0928E9A-947C-4D8E-9B83-D6CC267356BF}" type="datetimeFigureOut">
              <a:rPr lang="en-GB" smtClean="0"/>
              <a:t>02/02/2022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7F6DF4-31BE-4F35-8181-1A38D60EE21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923004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7F6DF4-31BE-4F35-8181-1A38D60EE214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942405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62030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24616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04060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48347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75574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55618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3163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05800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12443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70153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97346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21728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-180528" y="5157192"/>
            <a:ext cx="9465542" cy="2119536"/>
          </a:xfrm>
        </p:spPr>
        <p:txBody>
          <a:bodyPr/>
          <a:lstStyle/>
          <a:p>
            <a:r>
              <a:rPr lang="en-GB" sz="2400" b="1" dirty="0">
                <a:solidFill>
                  <a:schemeClr val="bg1"/>
                </a:solidFill>
                <a:latin typeface="Tahoma" panose="020B0604030504040204" pitchFamily="34" charset="0"/>
              </a:rPr>
              <a:t>Stage 7: Making a non-food product</a:t>
            </a:r>
          </a:p>
          <a:p>
            <a:endParaRPr lang="en-GB" b="1" dirty="0">
              <a:solidFill>
                <a:schemeClr val="bg1"/>
              </a:solidFill>
              <a:latin typeface="Tahoma" panose="020B060403050404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0229" y="404664"/>
            <a:ext cx="6258265" cy="47371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334271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>
            <a:off x="611560" y="764704"/>
            <a:ext cx="7992888" cy="5544616"/>
          </a:xfrm>
          <a:prstGeom prst="round2DiagRect">
            <a:avLst/>
          </a:prstGeom>
          <a:solidFill>
            <a:schemeClr val="bg1"/>
          </a:solidFill>
          <a:ln>
            <a:solidFill>
              <a:srgbClr val="F5DE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27584" y="980728"/>
            <a:ext cx="7560840" cy="397031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>
                <a:solidFill>
                  <a:srgbClr val="E85803"/>
                </a:solidFill>
                <a:latin typeface="Tahoma" panose="020B0604030504040204" pitchFamily="34" charset="0"/>
              </a:rPr>
              <a:t>Product design</a:t>
            </a:r>
          </a:p>
          <a:p>
            <a:pPr algn="ctr"/>
            <a:endParaRPr lang="en-GB" sz="2400" dirty="0">
              <a:solidFill>
                <a:schemeClr val="accent1"/>
              </a:solidFill>
              <a:latin typeface="Tahoma" panose="020B0604030504040204" pitchFamily="34" charset="0"/>
            </a:endParaRPr>
          </a:p>
          <a:p>
            <a:pPr algn="ctr"/>
            <a:r>
              <a:rPr lang="en-GB" sz="2400" dirty="0">
                <a:latin typeface="Tahoma" panose="020B0604030504040204" pitchFamily="34" charset="0"/>
              </a:rPr>
              <a:t>Design a product that you can make using your pressed flowers.</a:t>
            </a:r>
          </a:p>
          <a:p>
            <a:pPr algn="ctr"/>
            <a:endParaRPr lang="en-GB" sz="2400" dirty="0">
              <a:latin typeface="Tahoma" panose="020B0604030504040204" pitchFamily="34" charset="0"/>
            </a:endParaRPr>
          </a:p>
          <a:p>
            <a:pPr algn="ctr"/>
            <a:r>
              <a:rPr lang="en-GB" sz="2400" dirty="0">
                <a:solidFill>
                  <a:srgbClr val="E85803"/>
                </a:solidFill>
                <a:latin typeface="Tahoma" panose="020B0604030504040204" pitchFamily="34" charset="0"/>
              </a:rPr>
              <a:t>You might link to make a greetings card or a picture that could be framed and hung on a wall.</a:t>
            </a:r>
          </a:p>
          <a:p>
            <a:pPr algn="ctr"/>
            <a:endParaRPr lang="en-GB" sz="2400" dirty="0">
              <a:latin typeface="Tahoma" panose="020B0604030504040204" pitchFamily="34" charset="0"/>
            </a:endParaRPr>
          </a:p>
          <a:p>
            <a:pPr algn="ctr"/>
            <a:r>
              <a:rPr lang="en-GB" sz="2400" dirty="0">
                <a:latin typeface="Tahoma" panose="020B0604030504040204" pitchFamily="34" charset="0"/>
              </a:rPr>
              <a:t>You might like to use your plant poetry that you wrote in stage 2 somewhere on your product.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28" y="27794"/>
            <a:ext cx="1619672" cy="1225997"/>
          </a:xfrm>
          <a:prstGeom prst="rect">
            <a:avLst/>
          </a:prstGeom>
        </p:spPr>
      </p:pic>
      <p:pic>
        <p:nvPicPr>
          <p:cNvPr id="3" name="Picture 2" descr="A young child with her hand on her chin&#10;&#10;Description automatically generated with low confidence">
            <a:extLst>
              <a:ext uri="{FF2B5EF4-FFF2-40B4-BE49-F238E27FC236}">
                <a16:creationId xmlns:a16="http://schemas.microsoft.com/office/drawing/2014/main" id="{8058517D-4D77-4793-8E31-C8DF652CB68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7991" y="5057040"/>
            <a:ext cx="1360026" cy="1755734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0110979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>
            <a:off x="481848" y="548680"/>
            <a:ext cx="8194608" cy="5832648"/>
          </a:xfrm>
          <a:prstGeom prst="round2DiagRect">
            <a:avLst/>
          </a:prstGeom>
          <a:solidFill>
            <a:schemeClr val="bg1"/>
          </a:solidFill>
          <a:ln>
            <a:solidFill>
              <a:srgbClr val="F5DE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21591" y="836712"/>
            <a:ext cx="7272808" cy="427809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4000" b="1" dirty="0">
                <a:solidFill>
                  <a:srgbClr val="E85803"/>
                </a:solidFill>
                <a:latin typeface="Tahoma" panose="020B0604030504040204" pitchFamily="34" charset="0"/>
              </a:rPr>
              <a:t>Learning Objective:</a:t>
            </a:r>
          </a:p>
          <a:p>
            <a:pPr algn="ctr"/>
            <a:r>
              <a:rPr lang="en-GB" sz="2400" dirty="0">
                <a:latin typeface="Tahoma" panose="020B0604030504040204" pitchFamily="34" charset="0"/>
              </a:rPr>
              <a:t>To understand how water is transported in plants</a:t>
            </a:r>
          </a:p>
          <a:p>
            <a:pPr algn="ctr"/>
            <a:endParaRPr lang="en-GB" sz="3200" dirty="0">
              <a:solidFill>
                <a:srgbClr val="E85803"/>
              </a:solidFill>
              <a:latin typeface="Tahoma" panose="020B0604030504040204" pitchFamily="34" charset="0"/>
            </a:endParaRPr>
          </a:p>
          <a:p>
            <a:pPr algn="ctr"/>
            <a:r>
              <a:rPr lang="en-GB" sz="2400" dirty="0">
                <a:solidFill>
                  <a:srgbClr val="E85803"/>
                </a:solidFill>
                <a:latin typeface="Tahoma" panose="020B0604030504040204" pitchFamily="34" charset="0"/>
              </a:rPr>
              <a:t>We are going to be making a second product to sell in your farm shop so that you can appeal to more customers.</a:t>
            </a:r>
          </a:p>
          <a:p>
            <a:pPr algn="ctr"/>
            <a:endParaRPr lang="en-GB" sz="2400" dirty="0">
              <a:solidFill>
                <a:srgbClr val="E85803"/>
              </a:solidFill>
              <a:latin typeface="Tahoma" panose="020B0604030504040204" pitchFamily="34" charset="0"/>
            </a:endParaRPr>
          </a:p>
          <a:p>
            <a:pPr algn="ctr"/>
            <a:r>
              <a:rPr lang="en-GB" sz="2400" dirty="0">
                <a:solidFill>
                  <a:srgbClr val="E85803"/>
                </a:solidFill>
                <a:latin typeface="Tahoma" panose="020B0604030504040204" pitchFamily="34" charset="0"/>
              </a:rPr>
              <a:t>At the same time, we are going to be learning about how water is transported within a plant.</a:t>
            </a:r>
          </a:p>
          <a:p>
            <a:pPr algn="ctr"/>
            <a:endParaRPr lang="en-GB" sz="3200" dirty="0">
              <a:solidFill>
                <a:srgbClr val="FF3399"/>
              </a:solidFill>
              <a:latin typeface="Tahoma" panose="020B0604030504040204" pitchFamily="34" charset="0"/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3876" y="4991696"/>
            <a:ext cx="3008238" cy="19070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28" y="27794"/>
            <a:ext cx="1619672" cy="1225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83737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>
            <a:off x="395536" y="708366"/>
            <a:ext cx="8424936" cy="5600953"/>
          </a:xfrm>
          <a:prstGeom prst="round2DiagRect">
            <a:avLst/>
          </a:prstGeom>
          <a:solidFill>
            <a:schemeClr val="bg1"/>
          </a:solidFill>
          <a:ln>
            <a:solidFill>
              <a:srgbClr val="F5DE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19323" y="708367"/>
            <a:ext cx="7272808" cy="397031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4000" b="1" dirty="0">
                <a:solidFill>
                  <a:srgbClr val="E85803"/>
                </a:solidFill>
                <a:latin typeface="Tahoma" panose="020B0604030504040204" pitchFamily="34" charset="0"/>
              </a:rPr>
              <a:t>The Stem</a:t>
            </a:r>
          </a:p>
          <a:p>
            <a:pPr algn="ctr"/>
            <a:endParaRPr lang="en-GB" sz="2800" dirty="0">
              <a:solidFill>
                <a:srgbClr val="4F81BD"/>
              </a:solidFill>
              <a:latin typeface="Tahoma" panose="020B0604030504040204" pitchFamily="34" charset="0"/>
            </a:endParaRPr>
          </a:p>
          <a:p>
            <a:pPr algn="ctr"/>
            <a:r>
              <a:rPr lang="en-GB" sz="2400" dirty="0">
                <a:latin typeface="Tahoma" panose="020B0604030504040204" pitchFamily="34" charset="0"/>
              </a:rPr>
              <a:t>What is the function of a plant’s stem?</a:t>
            </a:r>
          </a:p>
          <a:p>
            <a:pPr algn="ctr"/>
            <a:endParaRPr lang="en-GB" sz="2400" dirty="0">
              <a:latin typeface="Tahoma" panose="020B0604030504040204" pitchFamily="34" charset="0"/>
            </a:endParaRPr>
          </a:p>
          <a:p>
            <a:pPr algn="ctr"/>
            <a:r>
              <a:rPr lang="en-GB" sz="2400" dirty="0">
                <a:latin typeface="Tahoma" panose="020B0604030504040204" pitchFamily="34" charset="0"/>
              </a:rPr>
              <a:t>How is water transported in a plant?</a:t>
            </a:r>
          </a:p>
          <a:p>
            <a:pPr algn="ctr"/>
            <a:endParaRPr lang="en-GB" sz="2400" dirty="0">
              <a:latin typeface="Tahoma" panose="020B0604030504040204" pitchFamily="34" charset="0"/>
            </a:endParaRPr>
          </a:p>
          <a:p>
            <a:pPr algn="ctr"/>
            <a:r>
              <a:rPr lang="en-GB" sz="2400" dirty="0">
                <a:latin typeface="Tahoma" panose="020B0604030504040204" pitchFamily="34" charset="0"/>
              </a:rPr>
              <a:t>Talk to your partner and write your ideas on post it note to stick on the working wall.</a:t>
            </a:r>
          </a:p>
          <a:p>
            <a:pPr algn="ctr"/>
            <a:endParaRPr lang="en-GB" sz="2000" dirty="0">
              <a:solidFill>
                <a:srgbClr val="4F81BD"/>
              </a:solidFill>
              <a:latin typeface="Tahoma" panose="020B0604030504040204" pitchFamily="34" charset="0"/>
            </a:endParaRPr>
          </a:p>
          <a:p>
            <a:pPr algn="ctr"/>
            <a:endParaRPr lang="en-GB" sz="2000" dirty="0">
              <a:solidFill>
                <a:srgbClr val="4F81BD"/>
              </a:solidFill>
              <a:latin typeface="Tahoma" panose="020B0604030504040204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7421" y="4293096"/>
            <a:ext cx="1901166" cy="237626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28" y="44624"/>
            <a:ext cx="1619672" cy="1225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97418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>
            <a:off x="467544" y="404664"/>
            <a:ext cx="8208912" cy="6120680"/>
          </a:xfrm>
          <a:prstGeom prst="round2DiagRect">
            <a:avLst/>
          </a:prstGeom>
          <a:solidFill>
            <a:schemeClr val="bg1"/>
          </a:solidFill>
          <a:ln>
            <a:solidFill>
              <a:srgbClr val="F5DE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30705" y="1218235"/>
            <a:ext cx="6840761" cy="224676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>
                <a:solidFill>
                  <a:srgbClr val="E85803"/>
                </a:solidFill>
                <a:latin typeface="Tahoma" panose="020B0604030504040204" pitchFamily="34" charset="0"/>
              </a:rPr>
              <a:t>Drawing accurate diagrams</a:t>
            </a:r>
          </a:p>
          <a:p>
            <a:pPr algn="ctr"/>
            <a:endParaRPr lang="en-GB" sz="2400" dirty="0">
              <a:solidFill>
                <a:srgbClr val="FF3399"/>
              </a:solidFill>
              <a:latin typeface="Tahoma" panose="020B0604030504040204" pitchFamily="34" charset="0"/>
            </a:endParaRPr>
          </a:p>
          <a:p>
            <a:pPr algn="ctr"/>
            <a:r>
              <a:rPr lang="en-GB" sz="2000" dirty="0">
                <a:latin typeface="Tahoma" panose="020B0604030504040204" pitchFamily="34" charset="0"/>
              </a:rPr>
              <a:t>We will be investigating how water is transported in two different stems: a carnation stem and a celery stalk.</a:t>
            </a:r>
          </a:p>
          <a:p>
            <a:pPr algn="ctr"/>
            <a:endParaRPr lang="en-GB" sz="2000" dirty="0">
              <a:latin typeface="Tahoma" panose="020B0604030504040204" pitchFamily="34" charset="0"/>
            </a:endParaRPr>
          </a:p>
          <a:p>
            <a:pPr algn="ctr"/>
            <a:r>
              <a:rPr lang="en-GB" sz="2000" dirty="0">
                <a:latin typeface="Tahoma" panose="020B0604030504040204" pitchFamily="34" charset="0"/>
              </a:rPr>
              <a:t>Draw detailed diagrams of the stems in your books.</a:t>
            </a: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567032">
            <a:off x="2238586" y="3478627"/>
            <a:ext cx="1857420" cy="278612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40" t="-7482" r="5346" b="1"/>
          <a:stretch/>
        </p:blipFill>
        <p:spPr bwMode="auto">
          <a:xfrm rot="5400000">
            <a:off x="4783901" y="3715268"/>
            <a:ext cx="2785277" cy="219044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28" y="27794"/>
            <a:ext cx="1619672" cy="1225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26925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>
            <a:off x="467544" y="476672"/>
            <a:ext cx="8208912" cy="5976664"/>
          </a:xfrm>
          <a:prstGeom prst="round2DiagRect">
            <a:avLst/>
          </a:prstGeom>
          <a:solidFill>
            <a:schemeClr val="bg1"/>
          </a:solidFill>
          <a:ln>
            <a:solidFill>
              <a:srgbClr val="F5DE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6414" y="3465004"/>
            <a:ext cx="2189846" cy="284111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467543" y="824513"/>
            <a:ext cx="8208911" cy="353943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endParaRPr lang="en-GB" sz="2000" dirty="0">
              <a:solidFill>
                <a:srgbClr val="FF3399"/>
              </a:solidFill>
              <a:latin typeface="Tahoma" panose="020B0604030504040204" pitchFamily="34" charset="0"/>
            </a:endParaRPr>
          </a:p>
          <a:p>
            <a:pPr algn="ctr"/>
            <a:r>
              <a:rPr lang="en-GB" sz="3600" b="1" dirty="0">
                <a:solidFill>
                  <a:srgbClr val="E85803"/>
                </a:solidFill>
                <a:latin typeface="Tahoma" panose="020B0604030504040204" pitchFamily="34" charset="0"/>
              </a:rPr>
              <a:t>How is water transported in plants?</a:t>
            </a:r>
          </a:p>
          <a:p>
            <a:pPr algn="ctr"/>
            <a:endParaRPr lang="en-GB" sz="3200" dirty="0">
              <a:solidFill>
                <a:srgbClr val="E85803"/>
              </a:solidFill>
              <a:latin typeface="Tahoma" panose="020B0604030504040204" pitchFamily="34" charset="0"/>
            </a:endParaRPr>
          </a:p>
          <a:p>
            <a:pPr algn="ctr"/>
            <a:r>
              <a:rPr lang="en-GB" sz="2400" dirty="0">
                <a:latin typeface="Tahoma" panose="020B0604030504040204" pitchFamily="34" charset="0"/>
              </a:rPr>
              <a:t>Write down how you think this happens.</a:t>
            </a:r>
          </a:p>
          <a:p>
            <a:pPr algn="ctr"/>
            <a:r>
              <a:rPr lang="en-GB" sz="2400" dirty="0">
                <a:latin typeface="Tahoma" panose="020B0604030504040204" pitchFamily="34" charset="0"/>
              </a:rPr>
              <a:t>How could we investigate it?</a:t>
            </a:r>
          </a:p>
          <a:p>
            <a:pPr algn="ctr"/>
            <a:endParaRPr lang="en-GB" sz="2400" dirty="0">
              <a:solidFill>
                <a:srgbClr val="FF0000"/>
              </a:solidFill>
              <a:latin typeface="Tahoma" panose="020B0604030504040204" pitchFamily="34" charset="0"/>
            </a:endParaRPr>
          </a:p>
          <a:p>
            <a:pPr algn="ctr"/>
            <a:endParaRPr lang="en-GB" sz="2400" dirty="0">
              <a:solidFill>
                <a:srgbClr val="FF0000"/>
              </a:solidFill>
              <a:latin typeface="Tahoma" panose="020B0604030504040204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2740" y="3707743"/>
            <a:ext cx="3528392" cy="259837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28" y="27794"/>
            <a:ext cx="1619672" cy="1225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77398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>
            <a:off x="919323" y="764704"/>
            <a:ext cx="7397094" cy="5544616"/>
          </a:xfrm>
          <a:prstGeom prst="round2DiagRect">
            <a:avLst/>
          </a:prstGeom>
          <a:solidFill>
            <a:schemeClr val="bg1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87622" y="1171778"/>
            <a:ext cx="6840761" cy="304698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>
                <a:solidFill>
                  <a:srgbClr val="E85803"/>
                </a:solidFill>
                <a:latin typeface="Tahoma" panose="020B0604030504040204" pitchFamily="34" charset="0"/>
              </a:rPr>
              <a:t>Observation</a:t>
            </a:r>
          </a:p>
          <a:p>
            <a:pPr algn="ctr"/>
            <a:endParaRPr lang="en-GB" sz="3600" dirty="0">
              <a:solidFill>
                <a:srgbClr val="FF3399"/>
              </a:solidFill>
              <a:latin typeface="Tahoma" panose="020B0604030504040204" pitchFamily="34" charset="0"/>
            </a:endParaRPr>
          </a:p>
          <a:p>
            <a:pPr algn="ctr"/>
            <a:r>
              <a:rPr lang="en-GB" sz="3200" dirty="0">
                <a:latin typeface="Tahoma" panose="020B0604030504040204" pitchFamily="34" charset="0"/>
              </a:rPr>
              <a:t>Examine your carnation closely.</a:t>
            </a:r>
          </a:p>
          <a:p>
            <a:pPr algn="ctr"/>
            <a:endParaRPr lang="en-GB" sz="3200" dirty="0">
              <a:latin typeface="Tahoma" panose="020B0604030504040204" pitchFamily="34" charset="0"/>
            </a:endParaRPr>
          </a:p>
          <a:p>
            <a:pPr algn="ctr"/>
            <a:r>
              <a:rPr lang="en-GB" sz="2800" dirty="0">
                <a:solidFill>
                  <a:srgbClr val="E85803"/>
                </a:solidFill>
                <a:latin typeface="Tahoma" panose="020B0604030504040204" pitchFamily="34" charset="0"/>
              </a:rPr>
              <a:t>What do you notice?</a:t>
            </a:r>
          </a:p>
          <a:p>
            <a:pPr algn="ctr"/>
            <a:endParaRPr lang="en-GB" sz="2400" dirty="0">
              <a:solidFill>
                <a:srgbClr val="FF0000"/>
              </a:solidFill>
              <a:latin typeface="Tahoma" panose="020B0604030504040204" pitchFamily="34" charset="0"/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647" b="50000"/>
          <a:stretch/>
        </p:blipFill>
        <p:spPr bwMode="auto">
          <a:xfrm>
            <a:off x="3131840" y="3861048"/>
            <a:ext cx="2664296" cy="2847672"/>
          </a:xfrm>
          <a:prstGeom prst="ellips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28" y="27794"/>
            <a:ext cx="1619672" cy="1225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94697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>
            <a:off x="611560" y="764704"/>
            <a:ext cx="7992888" cy="5544616"/>
          </a:xfrm>
          <a:prstGeom prst="round2DiagRect">
            <a:avLst/>
          </a:prstGeom>
          <a:solidFill>
            <a:schemeClr val="bg1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87622" y="980728"/>
            <a:ext cx="6840761" cy="353943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>
                <a:solidFill>
                  <a:srgbClr val="E85803"/>
                </a:solidFill>
                <a:latin typeface="Tahoma" panose="020B0604030504040204" pitchFamily="34" charset="0"/>
              </a:rPr>
              <a:t>Observation</a:t>
            </a:r>
          </a:p>
          <a:p>
            <a:pPr algn="ctr"/>
            <a:endParaRPr lang="en-GB" sz="3600" dirty="0">
              <a:solidFill>
                <a:srgbClr val="FF3399"/>
              </a:solidFill>
              <a:latin typeface="Tahoma" panose="020B0604030504040204" pitchFamily="34" charset="0"/>
            </a:endParaRPr>
          </a:p>
          <a:p>
            <a:pPr algn="ctr"/>
            <a:r>
              <a:rPr lang="en-GB" sz="3200" dirty="0">
                <a:latin typeface="Tahoma" panose="020B0604030504040204" pitchFamily="34" charset="0"/>
              </a:rPr>
              <a:t>Examine your section of celery closely.</a:t>
            </a:r>
          </a:p>
          <a:p>
            <a:pPr algn="ctr"/>
            <a:endParaRPr lang="en-GB" sz="3200" dirty="0">
              <a:latin typeface="Tahoma" panose="020B0604030504040204" pitchFamily="34" charset="0"/>
            </a:endParaRPr>
          </a:p>
          <a:p>
            <a:pPr algn="ctr"/>
            <a:r>
              <a:rPr lang="en-GB" sz="2800" dirty="0">
                <a:solidFill>
                  <a:srgbClr val="E85803"/>
                </a:solidFill>
                <a:latin typeface="Tahoma" panose="020B0604030504040204" pitchFamily="34" charset="0"/>
              </a:rPr>
              <a:t>What do you notice?</a:t>
            </a:r>
          </a:p>
          <a:p>
            <a:pPr algn="ctr"/>
            <a:endParaRPr lang="en-GB" sz="2400" dirty="0">
              <a:solidFill>
                <a:srgbClr val="FF0000"/>
              </a:solidFill>
              <a:latin typeface="Tahoma" panose="020B0604030504040204" pitchFamily="34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4293096"/>
            <a:ext cx="2989436" cy="220444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28" y="27794"/>
            <a:ext cx="1619672" cy="1225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71385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>
            <a:off x="611560" y="764704"/>
            <a:ext cx="7992888" cy="5544616"/>
          </a:xfrm>
          <a:prstGeom prst="round2DiagRect">
            <a:avLst/>
          </a:prstGeom>
          <a:solidFill>
            <a:schemeClr val="bg1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27" t="24591" r="11680" b="18406"/>
          <a:stretch/>
        </p:blipFill>
        <p:spPr bwMode="auto">
          <a:xfrm>
            <a:off x="1691680" y="4149079"/>
            <a:ext cx="3546394" cy="1866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827584" y="1225526"/>
            <a:ext cx="7560840" cy="304698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>
                <a:solidFill>
                  <a:srgbClr val="E85803"/>
                </a:solidFill>
                <a:latin typeface="Tahoma" panose="020B0604030504040204" pitchFamily="34" charset="0"/>
              </a:rPr>
              <a:t>How water is transported in plants</a:t>
            </a:r>
          </a:p>
          <a:p>
            <a:pPr algn="ctr"/>
            <a:endParaRPr lang="en-GB" sz="2000" dirty="0">
              <a:solidFill>
                <a:schemeClr val="accent1"/>
              </a:solidFill>
              <a:latin typeface="Tahoma" panose="020B0604030504040204" pitchFamily="34" charset="0"/>
            </a:endParaRPr>
          </a:p>
          <a:p>
            <a:pPr algn="ctr"/>
            <a:r>
              <a:rPr lang="en-GB" sz="2400" dirty="0">
                <a:latin typeface="Tahoma" panose="020B0604030504040204" pitchFamily="34" charset="0"/>
              </a:rPr>
              <a:t>For a plant to survive, water has to be transported to all parts of it.</a:t>
            </a:r>
          </a:p>
          <a:p>
            <a:pPr algn="ctr"/>
            <a:r>
              <a:rPr lang="en-GB" sz="2400" dirty="0">
                <a:latin typeface="Tahoma" panose="020B0604030504040204" pitchFamily="34" charset="0"/>
              </a:rPr>
              <a:t>Water is transported through hollow tubes (called xylem) and we can see this clearly in the celery stem</a:t>
            </a:r>
            <a:r>
              <a:rPr lang="en-GB" sz="2800" dirty="0">
                <a:latin typeface="Tahoma" panose="020B0604030504040204" pitchFamily="34" charset="0"/>
              </a:rPr>
              <a:t>.</a:t>
            </a:r>
          </a:p>
        </p:txBody>
      </p:sp>
      <p:cxnSp>
        <p:nvCxnSpPr>
          <p:cNvPr id="3" name="Straight Arrow Connector 2"/>
          <p:cNvCxnSpPr/>
          <p:nvPr/>
        </p:nvCxnSpPr>
        <p:spPr>
          <a:xfrm flipH="1">
            <a:off x="4427984" y="5082462"/>
            <a:ext cx="1224136" cy="73369"/>
          </a:xfrm>
          <a:prstGeom prst="straightConnector1">
            <a:avLst/>
          </a:prstGeom>
          <a:ln w="38100">
            <a:solidFill>
              <a:srgbClr val="E85803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5660301" y="4437112"/>
            <a:ext cx="230425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b="1" i="1" dirty="0">
                <a:solidFill>
                  <a:srgbClr val="E85803"/>
                </a:solidFill>
                <a:latin typeface="Tahoma" panose="020B0604030504040204" pitchFamily="34" charset="0"/>
              </a:rPr>
              <a:t>Xylem: </a:t>
            </a:r>
            <a:r>
              <a:rPr lang="en-GB" sz="2000" i="1" dirty="0">
                <a:solidFill>
                  <a:srgbClr val="E85803"/>
                </a:solidFill>
                <a:latin typeface="Tahoma" panose="020B0604030504040204" pitchFamily="34" charset="0"/>
              </a:rPr>
              <a:t>hollow tubes that transport water in the stem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28" y="27794"/>
            <a:ext cx="1619672" cy="1225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33677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>
            <a:off x="611560" y="764704"/>
            <a:ext cx="7992888" cy="5544616"/>
          </a:xfrm>
          <a:prstGeom prst="round2DiagRect">
            <a:avLst/>
          </a:prstGeom>
          <a:solidFill>
            <a:schemeClr val="bg1"/>
          </a:solidFill>
          <a:ln>
            <a:solidFill>
              <a:srgbClr val="F5DE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27584" y="980728"/>
            <a:ext cx="7560840" cy="32316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>
                <a:solidFill>
                  <a:srgbClr val="E85803"/>
                </a:solidFill>
                <a:latin typeface="Tahoma" panose="020B0604030504040204" pitchFamily="34" charset="0"/>
              </a:rPr>
              <a:t>Flower pressing</a:t>
            </a:r>
          </a:p>
          <a:p>
            <a:pPr algn="ctr"/>
            <a:endParaRPr lang="en-GB" sz="2400" dirty="0">
              <a:solidFill>
                <a:schemeClr val="accent1"/>
              </a:solidFill>
              <a:latin typeface="Tahoma" panose="020B0604030504040204" pitchFamily="34" charset="0"/>
            </a:endParaRPr>
          </a:p>
          <a:p>
            <a:pPr algn="ctr"/>
            <a:r>
              <a:rPr lang="en-GB" sz="2400" dirty="0">
                <a:latin typeface="Tahoma" panose="020B0604030504040204" pitchFamily="34" charset="0"/>
              </a:rPr>
              <a:t>We are now going to press the coloured flowers that you have dyed so that their colourful petals can be preserved. </a:t>
            </a:r>
          </a:p>
          <a:p>
            <a:pPr algn="ctr"/>
            <a:r>
              <a:rPr lang="en-GB" sz="2400" dirty="0">
                <a:latin typeface="Tahoma" panose="020B0604030504040204" pitchFamily="34" charset="0"/>
              </a:rPr>
              <a:t>Once the petals have dried, we will be using them to make a second product for our farm shop.</a:t>
            </a:r>
          </a:p>
          <a:p>
            <a:pPr algn="ctr"/>
            <a:endParaRPr lang="en-GB" sz="2400" dirty="0">
              <a:solidFill>
                <a:schemeClr val="accent1"/>
              </a:solidFill>
              <a:latin typeface="Tahoma" panose="020B0604030504040204" pitchFamily="34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2810" y="4182460"/>
            <a:ext cx="4510682" cy="2519775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28" y="27794"/>
            <a:ext cx="1619672" cy="1225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4624853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14649</TotalTime>
  <Words>333</Words>
  <Application>Microsoft Office PowerPoint</Application>
  <PresentationFormat>On-screen Show (4:3)</PresentationFormat>
  <Paragraphs>51</Paragraphs>
  <Slides>10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Calibri</vt:lpstr>
      <vt:lpstr>Tahoma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Farming STEMterprise</dc:title>
  <dc:creator>Jennie Devine</dc:creator>
  <cp:lastModifiedBy>Jennie Devine</cp:lastModifiedBy>
  <cp:revision>139</cp:revision>
  <dcterms:created xsi:type="dcterms:W3CDTF">2018-09-13T13:46:50Z</dcterms:created>
  <dcterms:modified xsi:type="dcterms:W3CDTF">2022-02-02T16:27:07Z</dcterms:modified>
</cp:coreProperties>
</file>