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8" r:id="rId2"/>
    <p:sldId id="296" r:id="rId3"/>
    <p:sldId id="297" r:id="rId4"/>
    <p:sldId id="298" r:id="rId5"/>
    <p:sldId id="299" r:id="rId6"/>
    <p:sldId id="279" r:id="rId7"/>
    <p:sldId id="300" r:id="rId8"/>
    <p:sldId id="280" r:id="rId9"/>
    <p:sldId id="281" r:id="rId10"/>
    <p:sldId id="289" r:id="rId11"/>
    <p:sldId id="301" r:id="rId12"/>
    <p:sldId id="302" r:id="rId13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60" userDrawn="1">
          <p15:clr>
            <a:srgbClr val="A4A3A4"/>
          </p15:clr>
        </p15:guide>
        <p15:guide id="3" orient="horz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90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2672" y="200"/>
      </p:cViewPr>
      <p:guideLst>
        <p:guide pos="2160"/>
        <p:guide orient="horz"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3" d="100"/>
        <a:sy n="14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924CC71-AD79-4015-9820-654D2444DEB2}" type="datetimeFigureOut">
              <a:rPr lang="en-GB" smtClean="0"/>
              <a:pPr/>
              <a:t>30/09/2020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BDDD3A23-C718-4530-96CD-5DE2F9F2E51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55A3A7-1F63-7640-BD79-15CF82845D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4" y="25400"/>
            <a:ext cx="6846125" cy="9900158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C00D324-2C6E-A04E-B3E7-52D5F2E08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86" y="6697684"/>
            <a:ext cx="6531428" cy="74814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985A4C-87BE-2A44-81E0-FED08FF040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209" y="2016825"/>
            <a:ext cx="5556665" cy="420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3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Layout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A92322D-CC07-134E-9C1D-1ECD436AE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1529F-6571-224A-8680-AD7B7EB5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51263"/>
            <a:ext cx="5915025" cy="748146"/>
          </a:xfrm>
        </p:spPr>
        <p:txBody>
          <a:bodyPr/>
          <a:lstStyle>
            <a:lvl1pPr algn="ctr">
              <a:defRPr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2F3F6B4-5D19-EF4A-9E0F-F79D7BFE0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1460665"/>
            <a:ext cx="5889625" cy="7137074"/>
          </a:xfrm>
        </p:spPr>
        <p:txBody>
          <a:bodyPr/>
          <a:lstStyle>
            <a:lvl1pPr marL="0" indent="0">
              <a:buNone/>
              <a:defRPr/>
            </a:lvl1pPr>
            <a:lvl2pPr marL="355600" indent="-344488">
              <a:tabLst/>
              <a:defRPr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7A8387-7FDE-F74F-AA76-CB9EDA5897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1E8A6-2F3F-3341-BFA4-6F402F2CF2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579" y="83125"/>
            <a:ext cx="1412046" cy="10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78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2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A92322D-CC07-134E-9C1D-1ECD436AE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1529F-6571-224A-8680-AD7B7EB5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51263"/>
            <a:ext cx="5915025" cy="748146"/>
          </a:xfrm>
        </p:spPr>
        <p:txBody>
          <a:bodyPr/>
          <a:lstStyle>
            <a:lvl1pPr algn="ctr">
              <a:defRPr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2F3F6B4-5D19-EF4A-9E0F-F79D7BFE0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3210" y="1460665"/>
            <a:ext cx="3277653" cy="7137074"/>
          </a:xfrm>
        </p:spPr>
        <p:txBody>
          <a:bodyPr>
            <a:normAutofit/>
          </a:bodyPr>
          <a:lstStyle>
            <a:lvl1pPr marL="0" indent="0">
              <a:lnSpc>
                <a:spcPct val="87000"/>
              </a:lnSpc>
              <a:buNone/>
              <a:defRPr sz="2000"/>
            </a:lvl1pPr>
            <a:lvl2pPr marL="355600" indent="-344488">
              <a:lnSpc>
                <a:spcPct val="87000"/>
              </a:lnSpc>
              <a:tabLst/>
              <a:defRPr sz="20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7A8387-7FDE-F74F-AA76-CB9EDA5897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1E8A6-2F3F-3341-BFA4-6F402F2CF2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579" y="83125"/>
            <a:ext cx="1412046" cy="10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60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0" userDrawn="1">
          <p15:clr>
            <a:srgbClr val="FBAE40"/>
          </p15:clr>
        </p15:guide>
        <p15:guide id="2" pos="459" userDrawn="1">
          <p15:clr>
            <a:srgbClr val="FBAE40"/>
          </p15:clr>
        </p15:guide>
        <p15:guide id="3" orient="horz" pos="920" userDrawn="1">
          <p15:clr>
            <a:srgbClr val="FBAE40"/>
          </p15:clr>
        </p15:guide>
        <p15:guide id="4" orient="horz" pos="4821" userDrawn="1">
          <p15:clr>
            <a:srgbClr val="FBAE40"/>
          </p15:clr>
        </p15:guide>
        <p15:guide id="5" orient="horz" pos="807" userDrawn="1">
          <p15:clr>
            <a:srgbClr val="FBAE40"/>
          </p15:clr>
        </p15:guide>
        <p15:guide id="6" orient="horz" pos="53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A92322D-CC07-134E-9C1D-1ECD436AE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1529F-6571-224A-8680-AD7B7EB5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51263"/>
            <a:ext cx="5915025" cy="748146"/>
          </a:xfrm>
        </p:spPr>
        <p:txBody>
          <a:bodyPr/>
          <a:lstStyle>
            <a:lvl1pPr algn="ctr">
              <a:defRPr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2F3F6B4-5D19-EF4A-9E0F-F79D7BFE0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3210" y="3194463"/>
            <a:ext cx="3277653" cy="5403276"/>
          </a:xfrm>
        </p:spPr>
        <p:txBody>
          <a:bodyPr>
            <a:normAutofit/>
          </a:bodyPr>
          <a:lstStyle>
            <a:lvl1pPr marL="0" indent="0">
              <a:lnSpc>
                <a:spcPct val="87000"/>
              </a:lnSpc>
              <a:buNone/>
              <a:defRPr sz="2000"/>
            </a:lvl1pPr>
            <a:lvl2pPr marL="355600" indent="-344488">
              <a:lnSpc>
                <a:spcPct val="87000"/>
              </a:lnSpc>
              <a:tabLst/>
              <a:defRPr sz="20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7A8387-7FDE-F74F-AA76-CB9EDA5897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1E8A6-2F3F-3341-BFA4-6F402F2CF2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579" y="83125"/>
            <a:ext cx="1412046" cy="1068779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6FAF8DD-55FF-9447-A35C-21DA02B84DE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6672" y="2636324"/>
            <a:ext cx="5924128" cy="463138"/>
          </a:xfrm>
        </p:spPr>
        <p:txBody>
          <a:bodyPr>
            <a:normAutofit/>
          </a:bodyPr>
          <a:lstStyle>
            <a:lvl1pPr marL="0" indent="0" algn="ctr">
              <a:lnSpc>
                <a:spcPct val="87000"/>
              </a:lnSpc>
              <a:buNone/>
              <a:defRPr sz="2000"/>
            </a:lvl1pPr>
            <a:lvl2pPr marL="355600" indent="-344488">
              <a:tabLst/>
              <a:defRPr sz="2000"/>
            </a:lvl2pPr>
          </a:lstStyle>
          <a:p>
            <a:pPr lvl="0"/>
            <a:r>
              <a:rPr lang="cy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5785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0">
          <p15:clr>
            <a:srgbClr val="FBAE40"/>
          </p15:clr>
        </p15:guide>
        <p15:guide id="2" pos="45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2515"/>
            <a:ext cx="5915025" cy="748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y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31917"/>
            <a:ext cx="5915025" cy="7390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Edit Master text styles</a:t>
            </a:r>
          </a:p>
          <a:p>
            <a:pPr lvl="1"/>
            <a:r>
              <a:rPr lang="cy-GB" noProof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9130CF6-D99D-41EF-82E8-40EABDED8BCD}" type="datetimeFigureOut">
              <a:rPr lang="en-GB" smtClean="0"/>
              <a:pPr/>
              <a:t>30/09/2020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46392F0D-9B95-46FE-847A-D8285F20D75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41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E85803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pn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2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8D512-606B-1A4E-A225-67D965394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Cam 8: Gwneud cynnyrch bwyd</a:t>
            </a:r>
          </a:p>
        </p:txBody>
      </p:sp>
    </p:spTree>
    <p:extLst>
      <p:ext uri="{BB962C8B-B14F-4D97-AF65-F5344CB8AC3E}">
        <p14:creationId xmlns:p14="http://schemas.microsoft.com/office/powerpoint/2010/main" val="56230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5CB1C-7DE2-F24D-9CFE-E9C8D5C6D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Dull crafanc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52677C-0DBB-E846-B712-6CD4A86565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Daliwch eich llaw allan ac esgus eich bod yn “rhuo” ar rywun â’ch llaw.</a:t>
            </a:r>
            <a:endParaRPr lang="en-GB" dirty="0"/>
          </a:p>
          <a:p>
            <a:pPr>
              <a:spcBef>
                <a:spcPts val="6500"/>
              </a:spcBef>
            </a:pPr>
            <a:r>
              <a:rPr lang="cy-GB" dirty="0"/>
              <a:t>Sicrhewch fod eich bysedd yn syth a bod eich bawd y tu ôl i’ch bysedd. Daliwch eich gafael yn dynn gyda blaenau eich bysedd.</a:t>
            </a:r>
            <a:endParaRPr lang="en-GB" dirty="0"/>
          </a:p>
          <a:p>
            <a:pPr>
              <a:spcBef>
                <a:spcPts val="2500"/>
              </a:spcBef>
            </a:pPr>
            <a:r>
              <a:rPr lang="cy-GB" dirty="0"/>
              <a:t>Sleisiwch gan ddefnyddio </a:t>
            </a:r>
            <a:br>
              <a:rPr lang="cy-GB" dirty="0"/>
            </a:br>
            <a:r>
              <a:rPr lang="cy-GB" dirty="0"/>
              <a:t>hyd llawn y gyllell. </a:t>
            </a:r>
            <a:br>
              <a:rPr lang="cy-GB" dirty="0"/>
            </a:br>
            <a:r>
              <a:rPr lang="cy-GB" dirty="0"/>
              <a:t>Cofiwch gadw’r bysedd </a:t>
            </a:r>
            <a:br>
              <a:rPr lang="cy-GB" dirty="0"/>
            </a:br>
            <a:r>
              <a:rPr lang="cy-GB" dirty="0"/>
              <a:t>hynny’n syth.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B809CF-0446-0049-839B-A6FCAA9D468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y-GB" dirty="0"/>
              <a:t>Sicrhewch fod gennych afael gadarn ar y gyllell.</a:t>
            </a:r>
            <a:endParaRPr lang="en-GB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EEDD904-CA1D-6F41-B069-7F2F0D55E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925" y="3269278"/>
            <a:ext cx="2052000" cy="1431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8">
            <a:extLst>
              <a:ext uri="{FF2B5EF4-FFF2-40B4-BE49-F238E27FC236}">
                <a16:creationId xmlns:a16="http://schemas.microsoft.com/office/drawing/2014/main" id="{DC899020-C75F-8B44-9F5F-E8A8CAD6C1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925" y="4955082"/>
            <a:ext cx="2052000" cy="136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19">
            <a:extLst>
              <a:ext uri="{FF2B5EF4-FFF2-40B4-BE49-F238E27FC236}">
                <a16:creationId xmlns:a16="http://schemas.microsoft.com/office/drawing/2014/main" id="{CC3DF234-9F65-124F-83BB-B7EC510EF29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925" y="6559230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0">
            <a:extLst>
              <a:ext uri="{FF2B5EF4-FFF2-40B4-BE49-F238E27FC236}">
                <a16:creationId xmlns:a16="http://schemas.microsoft.com/office/drawing/2014/main" id="{4922E418-074E-814F-AD88-42D7973795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925" y="1178527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24">
            <a:extLst>
              <a:ext uri="{FF2B5EF4-FFF2-40B4-BE49-F238E27FC236}">
                <a16:creationId xmlns:a16="http://schemas.microsoft.com/office/drawing/2014/main" id="{17ED9ADC-23A1-624C-904D-DBCF8ABED3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243" y="1174014"/>
            <a:ext cx="2052000" cy="136435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9973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1ED21-CAF3-2640-A60D-C4E5A811E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Tylino toes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DB3D07-674E-6D40-9D6A-CD445544FC8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Pan fydd blawd yn cael ei gymysgu â dŵr, mae’n gwneud glwten. Mae tyllinio toes yn datblygu’r glwten ac yn gwneud i’r toes ymestyn fel y gallwn ei siapio.</a:t>
            </a:r>
            <a:endParaRPr lang="en-GB" dirty="0"/>
          </a:p>
          <a:p>
            <a:pPr algn="ctr">
              <a:spcBef>
                <a:spcPts val="24000"/>
              </a:spcBef>
            </a:pPr>
            <a:r>
              <a:rPr lang="cy-GB" dirty="0"/>
              <a:t>I dylino’ch toes, defnyddiwch sawdl eich dwylo i’w ymestyn a’i blygu drosodd </a:t>
            </a:r>
            <a:br>
              <a:rPr lang="cy-GB" dirty="0"/>
            </a:br>
            <a:r>
              <a:rPr lang="cy-GB" dirty="0"/>
              <a:t>yn gyflym.</a:t>
            </a:r>
            <a:endParaRPr lang="en-GB" dirty="0"/>
          </a:p>
          <a:p>
            <a:pPr algn="ctr"/>
            <a:r>
              <a:rPr lang="cy-GB" dirty="0"/>
              <a:t>Daliwch i ailadrodd y symudiad hwn </a:t>
            </a:r>
            <a:br>
              <a:rPr lang="cy-GB" dirty="0"/>
            </a:br>
            <a:r>
              <a:rPr lang="cy-GB" dirty="0"/>
              <a:t>yn gyflym nes nad yw’ch toes yn </a:t>
            </a:r>
            <a:br>
              <a:rPr lang="cy-GB" dirty="0"/>
            </a:br>
            <a:r>
              <a:rPr lang="cy-GB" dirty="0"/>
              <a:t>ludiog mwyach.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837AF0-0DEF-B54E-8F23-4363742B3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9754" y="2921097"/>
            <a:ext cx="4167152" cy="27807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259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59348-FE2C-EE41-BEE6-99D7AFBA4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Gwerthuso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68FAE-071E-494C-BB54-570DBAECB5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1460665"/>
            <a:ext cx="5889625" cy="1356107"/>
          </a:xfrm>
        </p:spPr>
        <p:txBody>
          <a:bodyPr>
            <a:normAutofit/>
          </a:bodyPr>
          <a:lstStyle/>
          <a:p>
            <a:r>
              <a:rPr lang="cy-GB" sz="2200" dirty="0">
                <a:solidFill>
                  <a:srgbClr val="E85803"/>
                </a:solidFill>
              </a:rPr>
              <a:t>Blaswch eich cynnyrch a’i werthuso gan ddefnyddio’r syniadau hyn i’ch helpu chi. Sgoriwch eich cynnyrch allan o 5 ac ysgrifennwch sylw ar gyfer pob un o’r nodweddion canlynol.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36E9D1-8A6D-3A49-90E6-D79C7D929AD9}"/>
              </a:ext>
            </a:extLst>
          </p:cNvPr>
          <p:cNvSpPr txBox="1">
            <a:spLocks/>
          </p:cNvSpPr>
          <p:nvPr/>
        </p:nvSpPr>
        <p:spPr>
          <a:xfrm>
            <a:off x="893379" y="6388665"/>
            <a:ext cx="5065987" cy="873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344488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/>
              <a:t>Beth allech chi ei wneud y tro nesaf i wella’ch cynnyrch?</a:t>
            </a:r>
            <a:r>
              <a:rPr lang="en-GB" dirty="0"/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373983-0B91-9449-A90A-17CA81B02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855083"/>
              </p:ext>
            </p:extLst>
          </p:nvPr>
        </p:nvGraphicFramePr>
        <p:xfrm>
          <a:off x="702962" y="3005874"/>
          <a:ext cx="5435079" cy="3081860"/>
        </p:xfrm>
        <a:graphic>
          <a:graphicData uri="http://schemas.openxmlformats.org/drawingml/2006/table">
            <a:tbl>
              <a:tblPr firstRow="1" firstCol="1" bandRow="1"/>
              <a:tblGrid>
                <a:gridCol w="1570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637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b="1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Nodwedd</a:t>
                      </a:r>
                      <a:endParaRPr lang="cy-GB" sz="1800" noProof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b="1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Sgôr</a:t>
                      </a:r>
                      <a:endParaRPr lang="cy-GB" sz="1800" noProof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b="1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Sylw</a:t>
                      </a:r>
                      <a:r>
                        <a:rPr lang="cy-GB" sz="1800" b="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(rhowch resymau dros eich sgorau)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37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Cyflwyniad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37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Gwead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37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Blas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37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Gwerth am arian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cy-GB" sz="1800" noProof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72000" marR="72000" marT="720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66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BCE1C-EC98-7B41-9AF2-0A56DDFAD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0C206-FEFD-D147-AE7B-3E3BF8BAAD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1460665"/>
            <a:ext cx="5889625" cy="4817472"/>
          </a:xfrm>
        </p:spPr>
        <p:txBody>
          <a:bodyPr>
            <a:noAutofit/>
          </a:bodyPr>
          <a:lstStyle/>
          <a:p>
            <a:pPr lvl="1"/>
            <a:r>
              <a:rPr lang="cy-GB" sz="2800" dirty="0"/>
              <a:t>Cynhyrchu cynnyrch bwyd</a:t>
            </a:r>
            <a:endParaRPr lang="en-GB" sz="2800" dirty="0"/>
          </a:p>
          <a:p>
            <a:pPr>
              <a:spcBef>
                <a:spcPts val="2400"/>
              </a:spcBef>
            </a:pPr>
            <a:r>
              <a:rPr lang="cy-GB" sz="2800" dirty="0">
                <a:solidFill>
                  <a:srgbClr val="E85803"/>
                </a:solidFill>
              </a:rPr>
              <a:t>Heddiw, byddwn yn gwneud y bara gyda blas â ddyluniwyd gennych yng Ngham 3.</a:t>
            </a:r>
            <a:endParaRPr lang="en-GB" sz="2800" dirty="0">
              <a:solidFill>
                <a:srgbClr val="E85803"/>
              </a:solidFill>
            </a:endParaRPr>
          </a:p>
          <a:p>
            <a:r>
              <a:rPr lang="cy-GB" sz="2800" dirty="0"/>
              <a:t>Cyn i ni ddechrau, gadewch inni ddysgu o ble</a:t>
            </a:r>
            <a:r>
              <a:rPr lang="en-GB" sz="2800" dirty="0"/>
              <a:t> </a:t>
            </a:r>
            <a:r>
              <a:rPr lang="cy-GB" sz="2800" dirty="0"/>
              <a:t>mae ein cynhwysion wedi dod.</a:t>
            </a:r>
            <a:endParaRPr lang="en-GB" sz="2800" dirty="0"/>
          </a:p>
          <a:p>
            <a:r>
              <a:rPr lang="cy-GB" sz="2800" dirty="0">
                <a:solidFill>
                  <a:srgbClr val="E85803"/>
                </a:solidFill>
              </a:rPr>
              <a:t>Blawd yw prif gynhwysyn bara.</a:t>
            </a:r>
            <a:endParaRPr lang="en-GB" sz="2800" dirty="0">
              <a:solidFill>
                <a:srgbClr val="E85803"/>
              </a:solidFill>
            </a:endParaRPr>
          </a:p>
          <a:p>
            <a:pPr lvl="1"/>
            <a:r>
              <a:rPr lang="cy-GB" sz="2800" b="1" dirty="0">
                <a:solidFill>
                  <a:srgbClr val="E85803"/>
                </a:solidFill>
              </a:rPr>
              <a:t>O ble mae blawd yn dod?</a:t>
            </a:r>
            <a:endParaRPr lang="en-GB" sz="2800" b="1" dirty="0">
              <a:solidFill>
                <a:srgbClr val="E85803"/>
              </a:solidFill>
            </a:endParaRPr>
          </a:p>
          <a:p>
            <a:pPr lvl="1"/>
            <a:r>
              <a:rPr lang="cy-GB" sz="2800" b="1" dirty="0">
                <a:solidFill>
                  <a:srgbClr val="E85803"/>
                </a:solidFill>
              </a:rPr>
              <a:t>Sut mae’n cael ei wneud?</a:t>
            </a:r>
            <a:r>
              <a:rPr lang="en-GB" sz="2800" b="1" dirty="0">
                <a:solidFill>
                  <a:srgbClr val="E85803"/>
                </a:solidFill>
              </a:rPr>
              <a:t> </a:t>
            </a:r>
            <a:endParaRPr lang="cy-GB" sz="2800" b="1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6267D3F-D258-AE46-B1DB-7B8054B6C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9102" y="5951201"/>
            <a:ext cx="3108288" cy="2072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77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5CE0F-C9FF-CF44-8D1E-E4F8D3847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Gwenith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6DD96-1278-F748-BD0C-24EE77E91CE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cy-GB" sz="2800" dirty="0"/>
              <a:t>Gwneir blawd o </a:t>
            </a:r>
            <a:r>
              <a:rPr lang="cy-GB" sz="2800" b="1" dirty="0"/>
              <a:t>wenith</a:t>
            </a:r>
            <a:r>
              <a:rPr lang="cy-GB" sz="2800" dirty="0"/>
              <a:t>.</a:t>
            </a:r>
            <a:endParaRPr lang="en-GB" sz="2800" dirty="0"/>
          </a:p>
          <a:p>
            <a:pPr>
              <a:spcBef>
                <a:spcPts val="2400"/>
              </a:spcBef>
            </a:pPr>
            <a:r>
              <a:rPr lang="cy-GB" sz="2800" dirty="0">
                <a:solidFill>
                  <a:srgbClr val="E85803"/>
                </a:solidFill>
              </a:rPr>
              <a:t>Mae gwenith yn amrywiaeth o wellt.</a:t>
            </a:r>
            <a:endParaRPr lang="en-GB" sz="2800" dirty="0">
              <a:solidFill>
                <a:srgbClr val="E85803"/>
              </a:solidFill>
            </a:endParaRPr>
          </a:p>
          <a:p>
            <a:pPr>
              <a:spcBef>
                <a:spcPts val="2400"/>
              </a:spcBef>
            </a:pPr>
            <a:r>
              <a:rPr lang="cy-GB" sz="2800" dirty="0">
                <a:solidFill>
                  <a:srgbClr val="E85803"/>
                </a:solidFill>
              </a:rPr>
              <a:t>Fe’i gelwir yn rawnfwyd.</a:t>
            </a:r>
            <a:r>
              <a:rPr lang="en-GB" sz="2800" dirty="0">
                <a:solidFill>
                  <a:srgbClr val="E85803"/>
                </a:solidFill>
              </a:rPr>
              <a:t> </a:t>
            </a:r>
            <a:endParaRPr lang="cy-GB" sz="2800" dirty="0">
              <a:solidFill>
                <a:srgbClr val="E85803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7F6570A-4379-444D-80B6-543FA5B70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9722" y="3699270"/>
            <a:ext cx="4397711" cy="29357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939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41026-0A9B-3F49-B335-AA32F13BE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Gwenith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B4596-FDD2-2B47-A7DA-96E2057E85A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1460665"/>
            <a:ext cx="2756069" cy="2877159"/>
          </a:xfrm>
        </p:spPr>
        <p:txBody>
          <a:bodyPr>
            <a:normAutofit/>
          </a:bodyPr>
          <a:lstStyle/>
          <a:p>
            <a:r>
              <a:rPr lang="cy-GB" sz="2000" dirty="0"/>
              <a:t>Dim ond y grawn sy’n cael ei ddefnyddio ar gyfer blawd. Yr enw ar y rhan o'r planhigyn lle mae'r grawn yw </a:t>
            </a:r>
            <a:r>
              <a:rPr lang="cy-GB" sz="2000" b="1" dirty="0"/>
              <a:t>tywysen</a:t>
            </a:r>
            <a:r>
              <a:rPr lang="cy-GB" sz="2000" dirty="0"/>
              <a:t>. Mae hyd at 50 o rawn mewn un planhigyn.</a:t>
            </a:r>
            <a:endParaRPr lang="en-GB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E38261-BF59-A142-ABDE-FA2C6EC6DC00}"/>
              </a:ext>
            </a:extLst>
          </p:cNvPr>
          <p:cNvSpPr txBox="1">
            <a:spLocks/>
          </p:cNvSpPr>
          <p:nvPr/>
        </p:nvSpPr>
        <p:spPr>
          <a:xfrm>
            <a:off x="3278460" y="6304194"/>
            <a:ext cx="2743199" cy="2877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344488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dirty="0"/>
              <a:t>Defnyddir coesyn y planhigyn hefyd, ond nid ar gyfer blawd. Defnyddir y rhan hon i wneud gwellt, y bydd anifeiliaid yn cysgu arno.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B742D93-EEEB-054E-9C83-5BDE457D43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28155" y="3224397"/>
            <a:ext cx="3716037" cy="29694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6214782-05B0-2F41-B68E-2AF181234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7786" y="1395665"/>
            <a:ext cx="3001993" cy="19931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7CC3A2D4-FC33-A348-82C2-0031DD0A2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890" y="6193883"/>
            <a:ext cx="2385117" cy="17891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2AC01D4-DAF8-2B45-9414-A2B4CFE90C5E}"/>
              </a:ext>
            </a:extLst>
          </p:cNvPr>
          <p:cNvCxnSpPr/>
          <p:nvPr/>
        </p:nvCxnSpPr>
        <p:spPr>
          <a:xfrm flipV="1">
            <a:off x="4288221" y="3087563"/>
            <a:ext cx="464615" cy="4116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08478CC-4C6A-9043-BA6D-3262046556E4}"/>
              </a:ext>
            </a:extLst>
          </p:cNvPr>
          <p:cNvCxnSpPr/>
          <p:nvPr/>
        </p:nvCxnSpPr>
        <p:spPr>
          <a:xfrm flipH="1">
            <a:off x="2561463" y="6005892"/>
            <a:ext cx="324689" cy="4099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483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8A7F1-C5AF-9F4D-B490-BD638D421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Bara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CAD8D-44F3-2347-95C7-1F479ECA165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1460665"/>
            <a:ext cx="5889625" cy="1282535"/>
          </a:xfrm>
        </p:spPr>
        <p:txBody>
          <a:bodyPr>
            <a:noAutofit/>
          </a:bodyPr>
          <a:lstStyle/>
          <a:p>
            <a:r>
              <a:rPr lang="cy-GB" sz="2800" dirty="0"/>
              <a:t>Mae bara yn brif fwyd.</a:t>
            </a:r>
            <a:endParaRPr lang="en-GB" sz="2800" dirty="0"/>
          </a:p>
          <a:p>
            <a:r>
              <a:rPr lang="cy-GB" sz="2000" dirty="0"/>
              <a:t>Mae hyn yn golygu fod y bwyd yn cael ei fwyta’n aml ac yn ffurfio cyfran fawr o ddeiet person.</a:t>
            </a:r>
            <a:endParaRPr lang="en-GB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2C04FC8-05CB-5843-8C51-ACE7604FCA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8789" y="2422883"/>
            <a:ext cx="1338183" cy="1601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jdevine\Pictures\Farming STEMterprise\shutterstock_527497447.jpg">
            <a:extLst>
              <a:ext uri="{FF2B5EF4-FFF2-40B4-BE49-F238E27FC236}">
                <a16:creationId xmlns:a16="http://schemas.microsoft.com/office/drawing/2014/main" id="{9B0DC80E-CB00-C34D-B08C-70B59134B4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54851" y="2543351"/>
            <a:ext cx="2049128" cy="13601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2836F01D-9BD3-724A-AC93-F5EDDFD0A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976" y="4843145"/>
            <a:ext cx="2318328" cy="15924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DA653EBA-DF75-D14F-8EEC-03ACD50A5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95695" y="5391669"/>
            <a:ext cx="1517970" cy="15048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A582A1D-80DE-4145-A8C6-CABEA101FC97}"/>
              </a:ext>
            </a:extLst>
          </p:cNvPr>
          <p:cNvSpPr txBox="1">
            <a:spLocks/>
          </p:cNvSpPr>
          <p:nvPr/>
        </p:nvSpPr>
        <p:spPr>
          <a:xfrm>
            <a:off x="511239" y="3836407"/>
            <a:ext cx="2917762" cy="44982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344488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1800" dirty="0"/>
              <a:t>Blawd yw un o’r prif gynhwysion mewn bara. Hebddo, ni fyddai’n ffurfio toes.</a:t>
            </a:r>
            <a:endParaRPr lang="en-GB" sz="1800" dirty="0"/>
          </a:p>
          <a:p>
            <a:pPr>
              <a:spcBef>
                <a:spcPts val="12500"/>
              </a:spcBef>
            </a:pPr>
            <a:r>
              <a:rPr lang="cy-GB" sz="1800" dirty="0"/>
              <a:t>Mae burum yn bwydo ar y </a:t>
            </a:r>
            <a:br>
              <a:rPr lang="cy-GB" sz="1800" dirty="0"/>
            </a:br>
            <a:r>
              <a:rPr lang="cy-GB" sz="1800" dirty="0"/>
              <a:t>    siwgrau sydd i’w cael yn </a:t>
            </a:r>
            <a:br>
              <a:rPr lang="cy-GB" sz="1800" dirty="0"/>
            </a:br>
            <a:r>
              <a:rPr lang="cy-GB" sz="1800" dirty="0"/>
              <a:t>    naturiol mewn blawd. Yna </a:t>
            </a:r>
            <a:br>
              <a:rPr lang="cy-GB" sz="1800" dirty="0"/>
            </a:br>
            <a:r>
              <a:rPr lang="cy-GB" sz="1800" dirty="0"/>
              <a:t>       maen nhw’n troi’r siwgr </a:t>
            </a:r>
            <a:br>
              <a:rPr lang="cy-GB" sz="1800" dirty="0"/>
            </a:br>
            <a:r>
              <a:rPr lang="cy-GB" sz="1800" dirty="0"/>
              <a:t>       hwn yn garbon deuocsid   </a:t>
            </a:r>
            <a:br>
              <a:rPr lang="cy-GB" sz="1800" dirty="0"/>
            </a:br>
            <a:r>
              <a:rPr lang="cy-GB" sz="1800" dirty="0"/>
              <a:t>            sy’n gwneud i’r bara     </a:t>
            </a:r>
            <a:br>
              <a:rPr lang="cy-GB" sz="1800" dirty="0"/>
            </a:br>
            <a:r>
              <a:rPr lang="cy-GB" sz="1800" dirty="0"/>
              <a:t>               godi.</a:t>
            </a:r>
            <a:endParaRPr lang="en-GB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222028D-7A0A-954D-AC8F-8D48F141863E}"/>
              </a:ext>
            </a:extLst>
          </p:cNvPr>
          <p:cNvSpPr txBox="1">
            <a:spLocks/>
          </p:cNvSpPr>
          <p:nvPr/>
        </p:nvSpPr>
        <p:spPr>
          <a:xfrm>
            <a:off x="3691756" y="3836408"/>
            <a:ext cx="2759927" cy="3804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344488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1800" dirty="0"/>
              <a:t>Rhaid ychwanegu dŵr neu laeth at y blawd er mwyn gwneud y toes. Mae’r tymheredd yn gwneud gwahaniaeth os ydych chi’n defnyddio burum.</a:t>
            </a:r>
            <a:endParaRPr lang="en-GB" sz="1800" dirty="0"/>
          </a:p>
          <a:p>
            <a:pPr>
              <a:spcBef>
                <a:spcPts val="12500"/>
              </a:spcBef>
            </a:pPr>
            <a:r>
              <a:rPr lang="cy-GB" sz="1800" dirty="0"/>
              <a:t>Ychwanegir halen at </a:t>
            </a:r>
            <a:br>
              <a:rPr lang="cy-GB" sz="1800" dirty="0"/>
            </a:br>
            <a:r>
              <a:rPr lang="cy-GB" sz="1800" dirty="0"/>
              <a:t>fara i wella’r blasau </a:t>
            </a:r>
            <a:br>
              <a:rPr lang="cy-GB" sz="1800" dirty="0"/>
            </a:br>
            <a:r>
              <a:rPr lang="cy-GB" sz="1800" dirty="0"/>
              <a:t>yn y toes.</a:t>
            </a:r>
            <a:r>
              <a:rPr lang="en-GB" sz="1800" dirty="0"/>
              <a:t> </a:t>
            </a:r>
            <a:endParaRPr lang="cy-GB" sz="1800" dirty="0"/>
          </a:p>
        </p:txBody>
      </p:sp>
    </p:spTree>
    <p:extLst>
      <p:ext uri="{BB962C8B-B14F-4D97-AF65-F5344CB8AC3E}">
        <p14:creationId xmlns:p14="http://schemas.microsoft.com/office/powerpoint/2010/main" val="1760684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30B99-2FDD-F544-8BDD-C6BF1CD83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sz="3200" dirty="0"/>
              <a:t>Gadewch i ni baratoi </a:t>
            </a:r>
            <a:br>
              <a:rPr lang="cy-GB" sz="3200" dirty="0"/>
            </a:br>
            <a:r>
              <a:rPr lang="cy-GB" sz="3200" dirty="0"/>
              <a:t>i goginio!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C41BB-1F7C-8C4D-AE9D-3531253A91D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1" algn="ctr">
              <a:spcBef>
                <a:spcPts val="12000"/>
              </a:spcBef>
            </a:pPr>
            <a:r>
              <a:rPr lang="cy-GB" dirty="0"/>
              <a:t>Cynhyrchu cynnyrch bwyd</a:t>
            </a:r>
            <a:endParaRPr lang="en-GB" dirty="0"/>
          </a:p>
          <a:p>
            <a:pPr algn="ctr">
              <a:spcBef>
                <a:spcPts val="6000"/>
              </a:spcBef>
            </a:pPr>
            <a:r>
              <a:rPr lang="cy-GB" b="1" i="1" dirty="0">
                <a:solidFill>
                  <a:srgbClr val="E85803"/>
                </a:solidFill>
              </a:rPr>
              <a:t>Gadewch i ni baratoi i goginio!</a:t>
            </a:r>
            <a:endParaRPr lang="en-GB" b="1" i="1" dirty="0">
              <a:solidFill>
                <a:srgbClr val="E85803"/>
              </a:solidFill>
            </a:endParaRPr>
          </a:p>
          <a:p>
            <a:pPr algn="ctr">
              <a:spcBef>
                <a:spcPts val="20000"/>
              </a:spcBef>
            </a:pPr>
            <a:r>
              <a:rPr lang="cy-GB" b="1" dirty="0"/>
              <a:t>Golchwch eich dwylo</a:t>
            </a:r>
            <a:endParaRPr lang="en-GB" b="1" dirty="0"/>
          </a:p>
          <a:p>
            <a:pPr algn="ctr">
              <a:spcBef>
                <a:spcPts val="18000"/>
              </a:spcBef>
            </a:pPr>
            <a:r>
              <a:rPr lang="cy-GB" b="1" dirty="0"/>
              <a:t>Clymwch wallt hir</a:t>
            </a:r>
            <a:r>
              <a:rPr lang="en-GB" b="1" dirty="0"/>
              <a:t> </a:t>
            </a:r>
            <a:endParaRPr lang="cy-GB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AF7B731-21CE-594E-A974-99A62093E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9040" y="3132038"/>
            <a:ext cx="3384376" cy="2256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1F82639-BDE6-424F-A30F-7132F8ED54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8336" y="5694709"/>
            <a:ext cx="2585785" cy="2508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29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01C05-8C3A-C742-A3A8-523AE6043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619426"/>
            <a:ext cx="5915025" cy="748146"/>
          </a:xfrm>
        </p:spPr>
        <p:txBody>
          <a:bodyPr/>
          <a:lstStyle/>
          <a:p>
            <a:r>
              <a:rPr lang="cy-GB" dirty="0"/>
              <a:t>Gadewch i ni </a:t>
            </a:r>
            <a:br>
              <a:rPr lang="cy-GB" dirty="0"/>
            </a:br>
            <a:r>
              <a:rPr lang="cy-GB" dirty="0"/>
              <a:t>baratoi i goginio!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5EA0D-FB94-784C-BD8C-CDBF355BD55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7643648"/>
            <a:ext cx="5889625" cy="638504"/>
          </a:xfrm>
        </p:spPr>
        <p:txBody>
          <a:bodyPr>
            <a:normAutofit/>
          </a:bodyPr>
          <a:lstStyle/>
          <a:p>
            <a:pPr algn="ctr"/>
            <a:r>
              <a:rPr lang="cy-GB" sz="2800" b="1" dirty="0"/>
              <a:t>Clymwch wallt hir</a:t>
            </a:r>
            <a:r>
              <a:rPr lang="en-GB" sz="2800" b="1" dirty="0"/>
              <a:t> </a:t>
            </a:r>
            <a:endParaRPr lang="cy-GB" sz="2800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769B38-5047-C842-BAF8-952A4DA59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9916" y="1963419"/>
            <a:ext cx="3384376" cy="2256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11DDDB32-0D1E-264D-81C2-978CF71D7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44989" y="5016059"/>
            <a:ext cx="2585785" cy="2508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A5FD224-5B8E-9F4D-864D-513D3BF65897}"/>
              </a:ext>
            </a:extLst>
          </p:cNvPr>
          <p:cNvSpPr txBox="1">
            <a:spLocks/>
          </p:cNvSpPr>
          <p:nvPr/>
        </p:nvSpPr>
        <p:spPr>
          <a:xfrm>
            <a:off x="511238" y="4320269"/>
            <a:ext cx="5889625" cy="632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344488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y-GB" sz="2800" b="1" dirty="0"/>
              <a:t>Golchwch eich dwylo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66480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715BB-CBAD-A64C-95E9-1528138DB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Diogelwch cyllyll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2D505-0EBC-E348-9AEC-A9E6B8BE6BD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I dynnu’r gorchudd o’r gyllell, pinsiwch ddiwedd y ddolen a blaen y gyllell a wynebwch y gyllell oddi wrthych.</a:t>
            </a:r>
            <a:endParaRPr lang="en-GB" dirty="0"/>
          </a:p>
          <a:p>
            <a:pPr>
              <a:spcBef>
                <a:spcPts val="4000"/>
              </a:spcBef>
            </a:pPr>
            <a:r>
              <a:rPr lang="cy-GB" dirty="0"/>
              <a:t>Yn ysgafn, tynnwch y clawr i ffwrdd o’r gyllell.</a:t>
            </a:r>
            <a:endParaRPr lang="en-GB" dirty="0"/>
          </a:p>
          <a:p>
            <a:pPr>
              <a:spcBef>
                <a:spcPts val="8400"/>
              </a:spcBef>
            </a:pPr>
            <a:r>
              <a:rPr lang="cy-GB" dirty="0"/>
              <a:t>Gwnewch yn siŵr nad ydych chi’n siglo’ch breichiau nac yn peryglu eraill.</a:t>
            </a:r>
            <a:endParaRPr lang="en-GB" dirty="0"/>
          </a:p>
          <a:p>
            <a:pPr>
              <a:spcBef>
                <a:spcPts val="6000"/>
              </a:spcBef>
            </a:pPr>
            <a:r>
              <a:rPr lang="cy-GB" dirty="0"/>
              <a:t>Mae’ch cyllell bellach yn “weithredol”. Gwnewch yn siŵr eich bod chi’n cadw’ch cyllell yn y parth diogelwch (eich bwrdd torri) ac os </a:t>
            </a:r>
            <a:br>
              <a:rPr lang="cy-GB" dirty="0"/>
            </a:br>
            <a:r>
              <a:rPr lang="cy-GB" dirty="0"/>
              <a:t>yw’n symud i ffwrdd o’ch bwrdd torri, rydych chi’n peryglu’ch hun ac eraill.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BEA4E455-F955-FE45-ADC9-C134889C81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1460500"/>
            <a:ext cx="2052000" cy="136436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4">
            <a:extLst>
              <a:ext uri="{FF2B5EF4-FFF2-40B4-BE49-F238E27FC236}">
                <a16:creationId xmlns:a16="http://schemas.microsoft.com/office/drawing/2014/main" id="{096E84FE-CB42-4242-85AD-4FCB2DE9F4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3069990"/>
            <a:ext cx="2052000" cy="136436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15">
            <a:extLst>
              <a:ext uri="{FF2B5EF4-FFF2-40B4-BE49-F238E27FC236}">
                <a16:creationId xmlns:a16="http://schemas.microsoft.com/office/drawing/2014/main" id="{00300485-2AD4-EC49-A6EE-A19D634458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4679481"/>
            <a:ext cx="2052000" cy="136436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6">
            <a:extLst>
              <a:ext uri="{FF2B5EF4-FFF2-40B4-BE49-F238E27FC236}">
                <a16:creationId xmlns:a16="http://schemas.microsoft.com/office/drawing/2014/main" id="{CB3B5230-F4CE-4A4B-A3A9-28EAEA2D52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6288972"/>
            <a:ext cx="2052000" cy="1364366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14463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5CB1C-7DE2-F24D-9CFE-E9C8D5C6D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Dull pont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52677C-0DBB-E846-B712-6CD4A86565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Agorwch eich llaw. Mae angen i’ch bysedd i gyd fod gyda’ch bawd yr ochr arall.</a:t>
            </a:r>
            <a:endParaRPr lang="en-GB" dirty="0"/>
          </a:p>
          <a:p>
            <a:pPr>
              <a:spcBef>
                <a:spcPts val="6500"/>
              </a:spcBef>
            </a:pPr>
            <a:r>
              <a:rPr lang="cy-GB" dirty="0"/>
              <a:t>Gafaelwch bob ochr i’r bwyd, gan sicrhau fod gennych afael gadarn.</a:t>
            </a:r>
            <a:endParaRPr lang="en-GB" dirty="0"/>
          </a:p>
          <a:p>
            <a:pPr>
              <a:spcBef>
                <a:spcPts val="6500"/>
              </a:spcBef>
            </a:pPr>
            <a:r>
              <a:rPr lang="cy-GB" dirty="0"/>
              <a:t>Rhowch y gyllell trwy ganol eich “pont” i gwblhau’r toriad.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B809CF-0446-0049-839B-A6FCAA9D468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y-GB" dirty="0"/>
              <a:t>Sicrhewch fod gennych afael gadarn ar y gyllell.</a:t>
            </a:r>
            <a:endParaRPr lang="en-GB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EEDD904-CA1D-6F41-B069-7F2F0D55E2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984" b="-3984"/>
          <a:stretch/>
        </p:blipFill>
        <p:spPr>
          <a:xfrm>
            <a:off x="763925" y="3246445"/>
            <a:ext cx="2052000" cy="1477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8">
            <a:extLst>
              <a:ext uri="{FF2B5EF4-FFF2-40B4-BE49-F238E27FC236}">
                <a16:creationId xmlns:a16="http://schemas.microsoft.com/office/drawing/2014/main" id="{DC899020-C75F-8B44-9F5F-E8A8CAD6C1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32" b="-2032"/>
          <a:stretch/>
        </p:blipFill>
        <p:spPr>
          <a:xfrm>
            <a:off x="763925" y="4927281"/>
            <a:ext cx="2052000" cy="14236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19">
            <a:extLst>
              <a:ext uri="{FF2B5EF4-FFF2-40B4-BE49-F238E27FC236}">
                <a16:creationId xmlns:a16="http://schemas.microsoft.com/office/drawing/2014/main" id="{CC3DF234-9F65-124F-83BB-B7EC510EF2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25" y="6554719"/>
            <a:ext cx="2052000" cy="136435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0">
            <a:extLst>
              <a:ext uri="{FF2B5EF4-FFF2-40B4-BE49-F238E27FC236}">
                <a16:creationId xmlns:a16="http://schemas.microsoft.com/office/drawing/2014/main" id="{4922E418-074E-814F-AD88-42D7973795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25" y="1174014"/>
            <a:ext cx="2052000" cy="136435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24">
            <a:extLst>
              <a:ext uri="{FF2B5EF4-FFF2-40B4-BE49-F238E27FC236}">
                <a16:creationId xmlns:a16="http://schemas.microsoft.com/office/drawing/2014/main" id="{17ED9ADC-23A1-624C-904D-DBCF8ABED35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243" y="1174014"/>
            <a:ext cx="2052000" cy="136435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92964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Word Template</Template>
  <TotalTime>1075</TotalTime>
  <Words>656</Words>
  <Application>Microsoft Macintosh PowerPoint</Application>
  <PresentationFormat>A4 Paper (210x297 mm)</PresentationFormat>
  <Paragraphs>68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Tahoma</vt:lpstr>
      <vt:lpstr>Office Theme</vt:lpstr>
      <vt:lpstr>Cam 8: Gwneud cynnyrch bwyd</vt:lpstr>
      <vt:lpstr>Amcan dysgu</vt:lpstr>
      <vt:lpstr>Gwenith</vt:lpstr>
      <vt:lpstr>Gwenith</vt:lpstr>
      <vt:lpstr>Bara</vt:lpstr>
      <vt:lpstr>Gadewch i ni baratoi  i goginio!</vt:lpstr>
      <vt:lpstr>Gadewch i ni  baratoi i goginio!</vt:lpstr>
      <vt:lpstr>Diogelwch cyllyll</vt:lpstr>
      <vt:lpstr>Dull pont</vt:lpstr>
      <vt:lpstr>Dull crafanc</vt:lpstr>
      <vt:lpstr>Tylino toes</vt:lpstr>
      <vt:lpstr>Gwerthuso</vt:lpstr>
    </vt:vector>
  </TitlesOfParts>
  <Company>Armitage CE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Haydn Bettles</dc:creator>
  <cp:lastModifiedBy>Nick Smith</cp:lastModifiedBy>
  <cp:revision>65</cp:revision>
  <dcterms:created xsi:type="dcterms:W3CDTF">2018-12-16T18:24:32Z</dcterms:created>
  <dcterms:modified xsi:type="dcterms:W3CDTF">2020-09-30T11:42:02Z</dcterms:modified>
</cp:coreProperties>
</file>