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DFDFFF"/>
    <a:srgbClr val="CCEDFF"/>
    <a:srgbClr val="FFE7E8"/>
    <a:srgbClr val="FFFFCC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01"/>
    <p:restoredTop sz="94543"/>
  </p:normalViewPr>
  <p:slideViewPr>
    <p:cSldViewPr>
      <p:cViewPr varScale="1">
        <p:scale>
          <a:sx n="144" d="100"/>
          <a:sy n="144" d="100"/>
        </p:scale>
        <p:origin x="200" y="2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109" d="100"/>
          <a:sy n="109" d="100"/>
        </p:scale>
        <p:origin x="47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273A0F-3B13-D841-A707-03B4216EA8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0A439-2D68-154D-B9B4-0E0203E229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42F29-83C6-0443-AA30-FBDFE7C021E6}" type="datetimeFigureOut">
              <a:rPr lang="cy-GB" smtClean="0"/>
              <a:t>08/12/19</a:t>
            </a:fld>
            <a:endParaRPr lang="cy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31725-2096-6A46-9ED8-F573F702F8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BFD3B-98B1-4D4C-A1FF-670C78041F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E6625-9A6A-BA41-B539-684CA802E7C3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050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cy-GB" noProof="0" smtClean="0"/>
              <a:t>08/12/19</a:t>
            </a:fld>
            <a:endParaRPr lang="cy-GB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  <a:p>
            <a:pPr lvl="2"/>
            <a:r>
              <a:rPr lang="cy-GB" noProof="0"/>
              <a:t>Third level</a:t>
            </a:r>
          </a:p>
          <a:p>
            <a:pPr lvl="3"/>
            <a:r>
              <a:rPr lang="cy-GB" noProof="0"/>
              <a:t>Fourth level</a:t>
            </a:r>
          </a:p>
          <a:p>
            <a:pPr lvl="4"/>
            <a:r>
              <a:rPr lang="cy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cy-GB" noProof="0" smtClean="0"/>
              <a:t>‹#›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y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F6DF4-31BE-4F35-8181-1A38D60EE214}" type="slidenum">
              <a:rPr lang="cy-GB" noProof="0" smtClean="0"/>
              <a:t>3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1241980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5229200"/>
            <a:ext cx="8640960" cy="108012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cy-GB" noProof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E98AA-961E-7B44-97C4-201C4FF0C9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223" y="223649"/>
            <a:ext cx="6797555" cy="51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248473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600"/>
              </a:spcBef>
              <a:buNone/>
              <a:defRPr sz="2400"/>
            </a:lvl1pPr>
            <a:lvl2pPr marL="495300" indent="-45085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495300" indent="-450850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28800"/>
            <a:ext cx="378042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495300" indent="-450850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314325" indent="-304800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5"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rm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314325" indent="-304800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/>
              <a:t>Click to edit Master title style</a:t>
            </a:r>
            <a:endParaRPr lang="cy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12/8/19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E8580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52E1-2C83-CE4F-8451-DFF047556C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y-GB" dirty="0"/>
              <a:t>Cam 1: Cyflwyniad</a:t>
            </a:r>
            <a:r>
              <a:rPr lang="en-GB" sz="3600" dirty="0"/>
              <a:t> </a:t>
            </a:r>
            <a:endParaRPr lang="cy-GB" sz="3600" dirty="0"/>
          </a:p>
        </p:txBody>
      </p:sp>
    </p:spTree>
    <p:extLst>
      <p:ext uri="{BB962C8B-B14F-4D97-AF65-F5344CB8AC3E}">
        <p14:creationId xmlns:p14="http://schemas.microsoft.com/office/powerpoint/2010/main" val="756829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7F2C8-CB95-DC40-B01F-3DE14678B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Brandio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D5CFA-7AEF-F942-BAF4-384522E62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1"/>
            <a:ext cx="7920880" cy="1368152"/>
          </a:xfrm>
        </p:spPr>
        <p:txBody>
          <a:bodyPr/>
          <a:lstStyle/>
          <a:p>
            <a:pPr marL="266700" lvl="1" indent="-266700"/>
            <a:r>
              <a:rPr lang="cy-GB" b="1" dirty="0">
                <a:solidFill>
                  <a:srgbClr val="E85803"/>
                </a:solidFill>
              </a:rPr>
              <a:t>Tasg 1</a:t>
            </a:r>
            <a:r>
              <a:rPr lang="cy-GB" dirty="0"/>
              <a:t>: Siaradwch â’ch grŵp busnes a phenderfynwch ar enw ar gyfer eich busnes newydd.</a:t>
            </a:r>
            <a:endParaRPr lang="en-GB" dirty="0"/>
          </a:p>
          <a:p>
            <a:pPr marL="266700" lvl="1" indent="-266700"/>
            <a:r>
              <a:rPr lang="cy-GB" b="1" dirty="0">
                <a:solidFill>
                  <a:srgbClr val="E85803"/>
                </a:solidFill>
              </a:rPr>
              <a:t>Tasg 2</a:t>
            </a:r>
            <a:r>
              <a:rPr lang="cy-GB" dirty="0"/>
              <a:t>: Dyluniwch logo eich cwmni.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CDB3968-3049-F04E-A575-F75154DAA0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876" y="4601202"/>
            <a:ext cx="2389069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2CF080DE-80A0-7C47-BD2C-A263F60FE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484" y="3250761"/>
            <a:ext cx="1763461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D5DCF7DE-E3D2-4547-93C5-4EB22B2D38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95056" y="4162696"/>
            <a:ext cx="1059333" cy="176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6C5364B5-989A-7A42-9A39-6762CD4BA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9546" y="4604364"/>
            <a:ext cx="203322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95B19D94-23C0-2E4B-BC3C-4A33E149B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2967119"/>
            <a:ext cx="3728839" cy="92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06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2A50923-5F62-9A41-B202-C78A48E32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836712"/>
            <a:ext cx="7128792" cy="720080"/>
          </a:xfrm>
        </p:spPr>
        <p:txBody>
          <a:bodyPr>
            <a:noAutofit/>
          </a:bodyPr>
          <a:lstStyle/>
          <a:p>
            <a:r>
              <a:rPr lang="cy-GB" sz="3000" dirty="0"/>
              <a:t>Pa gynhwysion allwn ni dyfu ein hunain?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4EB410F-6E4F-AB4E-956E-B41D27A56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1880763" cy="28185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96C9C37-1DE7-4C41-80FD-CE448338B0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89393" y="1512111"/>
            <a:ext cx="1847816" cy="29173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D20C8ACD-9E64-F143-B10C-6D73983674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10068" y="3861048"/>
            <a:ext cx="2723863" cy="21458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53A09A1D-2F8F-E441-8F85-B5941DBBB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140968"/>
            <a:ext cx="2952328" cy="19708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409114BF-FFF7-6D48-8D28-4288F84A3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1582885"/>
            <a:ext cx="2769172" cy="18461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746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25F4D5-683B-7B47-8BF0-1E4D28805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b="1" dirty="0">
                <a:solidFill>
                  <a:srgbClr val="E85803"/>
                </a:solidFill>
              </a:rPr>
              <a:t>Gellir tyfu llawer o ffrwythau a llysiau yn y wlad hon o hadau.</a:t>
            </a:r>
            <a:endParaRPr lang="en-GB" b="1" dirty="0">
              <a:solidFill>
                <a:srgbClr val="E85803"/>
              </a:solidFill>
            </a:endParaRPr>
          </a:p>
          <a:p>
            <a:r>
              <a:rPr lang="cy-GB" dirty="0"/>
              <a:t>Siaradwch â’ch grŵp busnes: â allwch chi enwi unrhyw rai?</a:t>
            </a:r>
            <a:endParaRPr lang="en-GB" dirty="0"/>
          </a:p>
          <a:p>
            <a:r>
              <a:rPr lang="cy-GB" dirty="0"/>
              <a:t>Pam na allwn ni dyfu pob math </a:t>
            </a:r>
            <a:br>
              <a:rPr lang="cy-GB" dirty="0"/>
            </a:br>
            <a:r>
              <a:rPr lang="cy-GB" dirty="0"/>
              <a:t>o ffrwythau a llysiau yn y DU?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78F772-D6DD-0040-A238-2D77402A3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836712"/>
            <a:ext cx="7128792" cy="720080"/>
          </a:xfrm>
        </p:spPr>
        <p:txBody>
          <a:bodyPr>
            <a:noAutofit/>
          </a:bodyPr>
          <a:lstStyle/>
          <a:p>
            <a:r>
              <a:rPr lang="cy-GB" sz="3000" dirty="0"/>
              <a:t>Pa gynhwysion allwn ni dyfu ein hunain?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B9B2C0C-17AC-6F4A-80C7-2BFEC8F5B7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4088" y="3933056"/>
            <a:ext cx="2808312" cy="199348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74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DEDB7-5AA9-7242-96E8-3D8381AF3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836712"/>
            <a:ext cx="7128792" cy="720080"/>
          </a:xfrm>
        </p:spPr>
        <p:txBody>
          <a:bodyPr>
            <a:noAutofit/>
          </a:bodyPr>
          <a:lstStyle/>
          <a:p>
            <a:r>
              <a:rPr lang="cy-GB" sz="2600" dirty="0"/>
              <a:t>Ffrwythau a llysiau Prydain wedi’u tyfu o hadau</a:t>
            </a:r>
            <a:r>
              <a:rPr lang="en-GB" sz="2600" dirty="0"/>
              <a:t> </a:t>
            </a:r>
            <a:endParaRPr lang="cy-GB" sz="2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480354-E2F5-DF45-82DA-9760656E6A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2160240" cy="4248473"/>
          </a:xfrm>
        </p:spPr>
        <p:txBody>
          <a:bodyPr/>
          <a:lstStyle/>
          <a:p>
            <a:pPr marL="266700" lvl="1" indent="-258763">
              <a:spcBef>
                <a:spcPts val="0"/>
              </a:spcBef>
            </a:pPr>
            <a:r>
              <a:rPr lang="cy-GB" dirty="0"/>
              <a:t>Letys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Tomatos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Radis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Moron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Ffa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Pys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Sbigoglys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Pwmpenni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Ciwcymbrau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Radis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Mefus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Mwyar duon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Rhiwbob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14B23B25-742D-CC4F-AEF1-C77DCA114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82918">
            <a:off x="2364756" y="2741918"/>
            <a:ext cx="1580455" cy="237499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F02DC0D2-FCEA-F045-BB19-AC1B78674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464151" y="3906052"/>
            <a:ext cx="1832320" cy="25922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E2FAD543-151A-EF43-AC79-DABB7979F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42968">
            <a:off x="7004282" y="1547875"/>
            <a:ext cx="1645189" cy="24677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9DB770B5-7631-AC4B-B03B-39191663F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57208">
            <a:off x="3718735" y="1022663"/>
            <a:ext cx="1706530" cy="25405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43449909-32E5-464F-B020-8AFC16539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36914">
            <a:off x="3872410" y="3636340"/>
            <a:ext cx="1751738" cy="24867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E6980D6F-289C-9945-807F-75378AF25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982184">
            <a:off x="5024415" y="2543929"/>
            <a:ext cx="2360188" cy="17701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4317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3BD2E-623F-664E-977F-9FCE5885A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836712"/>
            <a:ext cx="7056784" cy="720080"/>
          </a:xfrm>
        </p:spPr>
        <p:txBody>
          <a:bodyPr>
            <a:noAutofit/>
          </a:bodyPr>
          <a:lstStyle/>
          <a:p>
            <a:r>
              <a:rPr lang="cy-GB" dirty="0"/>
              <a:t>Bwydydd tymhorol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6C84E-61BB-3347-A238-4433A3860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8064896" cy="4248473"/>
          </a:xfrm>
        </p:spPr>
        <p:txBody>
          <a:bodyPr>
            <a:normAutofit/>
          </a:bodyPr>
          <a:lstStyle/>
          <a:p>
            <a:pPr>
              <a:spcBef>
                <a:spcPts val="800"/>
              </a:spcBef>
            </a:pPr>
            <a:r>
              <a:rPr lang="cy-GB" sz="1800" dirty="0"/>
              <a:t>Gellir tyfu a chynaeafu gwahanol ffrwythau a llysiau ar wahanol adegau o’r flwyddyn.</a:t>
            </a:r>
          </a:p>
          <a:p>
            <a:pPr>
              <a:spcBef>
                <a:spcPts val="800"/>
              </a:spcBef>
            </a:pPr>
            <a:r>
              <a:rPr lang="cy-GB" sz="1800" dirty="0"/>
              <a:t>Mae bwyta bwydydd yn eu tymor yn golygu y gallwn gefnogi ffermwyr a thyfwyr Prydain trwy brynu eu cynnyrch.</a:t>
            </a:r>
            <a:endParaRPr lang="en-GB" sz="1800" dirty="0"/>
          </a:p>
          <a:p>
            <a:pPr marL="5468938">
              <a:spcBef>
                <a:spcPts val="800"/>
              </a:spcBef>
            </a:pPr>
            <a:r>
              <a:rPr lang="cy-GB" sz="1800" dirty="0"/>
              <a:t>Nid oes raid i gynhwysion sydd wedi cael eu tyfu yn y wlad hon deithio mor bell i gyrraedd ein platiau ac felly maen nhw hefyd yn well i’r amgylchedd oherwydd eu bod yn lleihau’r angen am drafnidiaeth, gan leihau llygredd aer.</a:t>
            </a:r>
            <a:r>
              <a:rPr lang="en-GB" sz="1800" dirty="0"/>
              <a:t> </a:t>
            </a:r>
            <a:endParaRPr lang="cy-GB" sz="18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D495D6D-7D6E-264C-96CE-B6DB296AE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530658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2111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5A82D-DFE3-A346-A742-BA6C71E46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Yr Her!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53B048A-C1D6-6E49-9353-291EF5ACB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9656" y="4149080"/>
            <a:ext cx="2894286" cy="19204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75562-658E-AE41-A59F-8E44B0EEC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628800"/>
            <a:ext cx="7632848" cy="4536504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cy-GB" dirty="0"/>
              <a:t>Yr Her!</a:t>
            </a:r>
          </a:p>
          <a:p>
            <a:pPr>
              <a:spcBef>
                <a:spcPts val="700"/>
              </a:spcBef>
            </a:pPr>
            <a:r>
              <a:rPr lang="cy-GB" dirty="0"/>
              <a:t>Blwyddyn 6!</a:t>
            </a:r>
          </a:p>
          <a:p>
            <a:pPr>
              <a:spcBef>
                <a:spcPts val="700"/>
              </a:spcBef>
            </a:pPr>
            <a:r>
              <a:rPr lang="cy-GB" dirty="0"/>
              <a:t>Mae angen eich help chi ar bobl y DU!</a:t>
            </a:r>
          </a:p>
          <a:p>
            <a:pPr>
              <a:spcBef>
                <a:spcPts val="700"/>
              </a:spcBef>
            </a:pPr>
            <a:r>
              <a:rPr lang="cy-GB" dirty="0"/>
              <a:t>Bob dydd, wrth syllu’n obeithiol i mewn drwy ffenestri eu bwytai lleol, yr un hen ddewis sy’n eu cyfarch: byrgyrs diflas, tôsti di-chwaeth a phlatiad arall o sbageti gludiog!</a:t>
            </a:r>
          </a:p>
          <a:p>
            <a:pPr>
              <a:spcBef>
                <a:spcPts val="700"/>
              </a:spcBef>
            </a:pPr>
            <a:r>
              <a:rPr lang="cy-GB" dirty="0"/>
              <a:t>Rydyn ni’n rhoi’r dasg i CHI o sefydlu eich </a:t>
            </a:r>
            <a:br>
              <a:rPr lang="cy-GB" dirty="0"/>
            </a:br>
            <a:r>
              <a:rPr lang="cy-GB" dirty="0"/>
              <a:t>busnes bwyty fferm eich hun i ddylunio </a:t>
            </a:r>
            <a:br>
              <a:rPr lang="cy-GB" dirty="0"/>
            </a:br>
            <a:r>
              <a:rPr lang="cy-GB" dirty="0"/>
              <a:t>a gwneud amrywiaeth o brydau </a:t>
            </a:r>
            <a:br>
              <a:rPr lang="cy-GB" dirty="0"/>
            </a:br>
            <a:r>
              <a:rPr lang="cy-GB" dirty="0"/>
              <a:t>bwyd ar thema arbennig i arbed </a:t>
            </a:r>
            <a:br>
              <a:rPr lang="cy-GB" dirty="0"/>
            </a:br>
            <a:r>
              <a:rPr lang="cy-GB" dirty="0"/>
              <a:t>pobl y DU o’u diflastod amser bwyd.</a:t>
            </a:r>
          </a:p>
          <a:p>
            <a:pPr>
              <a:spcBef>
                <a:spcPts val="700"/>
              </a:spcBef>
            </a:pPr>
            <a:r>
              <a:rPr lang="cy-GB" b="1" dirty="0">
                <a:solidFill>
                  <a:srgbClr val="E85803"/>
                </a:solidFill>
              </a:rPr>
              <a:t>Pob lwc!</a:t>
            </a:r>
          </a:p>
        </p:txBody>
      </p:sp>
    </p:spTree>
    <p:extLst>
      <p:ext uri="{BB962C8B-B14F-4D97-AF65-F5344CB8AC3E}">
        <p14:creationId xmlns:p14="http://schemas.microsoft.com/office/powerpoint/2010/main" val="4025604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1CBEE-1500-5742-9A71-09F3540E6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Sefydlu eich busnes bwyty fferm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CD8790-5592-EC4F-9319-3763A6A62F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1944216"/>
          </a:xfrm>
        </p:spPr>
        <p:txBody>
          <a:bodyPr/>
          <a:lstStyle/>
          <a:p>
            <a:r>
              <a:rPr lang="cy-GB" dirty="0"/>
              <a:t>Wrth sefydlu busnes, mae angen i </a:t>
            </a:r>
            <a:r>
              <a:rPr lang="cy-GB" b="1" dirty="0">
                <a:solidFill>
                  <a:srgbClr val="E85803"/>
                </a:solidFill>
              </a:rPr>
              <a:t>entrepreneuriaid</a:t>
            </a:r>
            <a:r>
              <a:rPr lang="cy-GB" b="1" dirty="0"/>
              <a:t> </a:t>
            </a:r>
            <a:r>
              <a:rPr lang="cy-GB" dirty="0"/>
              <a:t>ystyried llawer o ffactorau.</a:t>
            </a:r>
            <a:endParaRPr lang="en-GB" dirty="0"/>
          </a:p>
          <a:p>
            <a:r>
              <a:rPr lang="cy-GB" dirty="0"/>
              <a:t>Beth ydych chi’n meddwl y gallai’r rhain fod? Siaradwch â’ch grŵp!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0A79156-1145-EF43-8AC6-EC83B499B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501008"/>
            <a:ext cx="3096344" cy="216352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787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4E8A3-D158-FC47-95B8-7313B16D3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Marchnata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D23FF-C2A1-0B44-B8F1-57E4096989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i="1" dirty="0"/>
              <a:t>“Mae marchnata yn dylanwadu ar ymddygiad i berswadio pobl i brynu mwy o’ch cynhyrchion, yn amlach, am fwy o arian.”</a:t>
            </a:r>
            <a:br>
              <a:rPr lang="en-GB" i="1" dirty="0"/>
            </a:br>
            <a:r>
              <a:rPr lang="cy-GB" dirty="0">
                <a:solidFill>
                  <a:srgbClr val="FF0000"/>
                </a:solidFill>
              </a:rPr>
              <a:t>Mark W. Schaefer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cy-GB" i="1" dirty="0"/>
              <a:t>“Wrth farchnata ni fydd y cynhyrchion yn dod yn ôl ond bydd y defnyddwyr yn dod yn ôl.”</a:t>
            </a:r>
            <a:br>
              <a:rPr lang="en-GB" i="1" dirty="0"/>
            </a:br>
            <a:r>
              <a:rPr lang="cy-GB" dirty="0">
                <a:solidFill>
                  <a:srgbClr val="FF0000"/>
                </a:solidFill>
              </a:rPr>
              <a:t>Steve Dawson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cy-GB" dirty="0"/>
              <a:t>Beth yw ystyr y </a:t>
            </a:r>
            <a:br>
              <a:rPr lang="cy-GB" dirty="0"/>
            </a:br>
            <a:r>
              <a:rPr lang="cy-GB" dirty="0"/>
              <a:t>dyfyniadau hyn </a:t>
            </a:r>
            <a:br>
              <a:rPr lang="cy-GB" dirty="0"/>
            </a:br>
            <a:r>
              <a:rPr lang="cy-GB" dirty="0"/>
              <a:t>yn eich barn chi?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32F7D86-1B57-E54D-95E4-7DD47B3BF8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7824" y="3933056"/>
            <a:ext cx="5328592" cy="1939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737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F1C3C-2732-9343-B02C-939FF9C2A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Meddyliwch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D1FBF-E792-064D-9325-E8E76A135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Pan ewch i mewn i archfarchnad, beth sy’n dylanwadu ar y cynhyrchion rydych chi a’ch rhieni yn dewis eu prynu?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60AEEC0-25AC-2A4A-A667-C002677D2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35" b="90000" l="9455" r="93091">
                        <a14:foregroundMark x1="56364" y1="46452" x2="56364" y2="46452"/>
                        <a14:foregroundMark x1="51636" y1="49355" x2="51636" y2="49355"/>
                        <a14:foregroundMark x1="46909" y1="48387" x2="46909" y2="48387"/>
                        <a14:foregroundMark x1="44000" y1="47419" x2="44000" y2="47419"/>
                        <a14:foregroundMark x1="53455" y1="44839" x2="53455" y2="44839"/>
                        <a14:foregroundMark x1="33091" y1="15484" x2="33091" y2="15484"/>
                        <a14:foregroundMark x1="30909" y1="17742" x2="30909" y2="17742"/>
                        <a14:foregroundMark x1="57818" y1="50645" x2="57818" y2="506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636912"/>
            <a:ext cx="2880320" cy="3246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823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63951E04-D705-0648-AE91-3F4B3B21A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3316754" cy="22111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3EA55EEB-FCF9-6B4E-9963-E57EC7D09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88640"/>
            <a:ext cx="3063208" cy="20421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D728BF6D-471E-3E40-BF78-26CACA532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2276872"/>
            <a:ext cx="1710351" cy="183908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9391BF9E-6970-7B4F-A3F9-E023C0CB0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4581128"/>
            <a:ext cx="3212599" cy="22205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C:\Users\jdevine\Pictures\Farming STEMterprise\special offers.jpg">
            <a:extLst>
              <a:ext uri="{FF2B5EF4-FFF2-40B4-BE49-F238E27FC236}">
                <a16:creationId xmlns:a16="http://schemas.microsoft.com/office/drawing/2014/main" id="{D2355ED9-B2B2-3244-8F44-99D1A4A8A7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509120"/>
            <a:ext cx="3316754" cy="22112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EB7F834D-3AFF-4D49-B05C-BCBAD5BACD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11760" y="2360489"/>
            <a:ext cx="2808312" cy="2303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87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11BDB-1218-3345-9D3E-B2C141EFF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4 Prif ffactor Marchnata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6990E1-B837-8A4C-BE53-4B8E48A642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Wrth gynllunio eu strategaeth farchnata, mae angen i fusnesau ystyried 4 prif ffactor:</a:t>
            </a:r>
            <a:endParaRPr lang="en-GB" dirty="0"/>
          </a:p>
          <a:p>
            <a:pPr marL="317500" lvl="1" indent="-268288"/>
            <a:r>
              <a:rPr lang="cy-GB" b="1" dirty="0">
                <a:solidFill>
                  <a:srgbClr val="E85803"/>
                </a:solidFill>
              </a:rPr>
              <a:t>Cynnyrch</a:t>
            </a:r>
            <a:endParaRPr lang="en-GB" b="1" dirty="0">
              <a:solidFill>
                <a:srgbClr val="E85803"/>
              </a:solidFill>
            </a:endParaRPr>
          </a:p>
          <a:p>
            <a:pPr marL="317500" lvl="1" indent="-268288"/>
            <a:r>
              <a:rPr lang="cy-GB" b="1" dirty="0">
                <a:solidFill>
                  <a:srgbClr val="E85803"/>
                </a:solidFill>
              </a:rPr>
              <a:t>Pris</a:t>
            </a:r>
            <a:endParaRPr lang="en-GB" b="1" dirty="0">
              <a:solidFill>
                <a:srgbClr val="E85803"/>
              </a:solidFill>
            </a:endParaRPr>
          </a:p>
          <a:p>
            <a:pPr marL="317500" lvl="1" indent="-268288"/>
            <a:r>
              <a:rPr lang="cy-GB" b="1" dirty="0">
                <a:solidFill>
                  <a:srgbClr val="E85803"/>
                </a:solidFill>
              </a:rPr>
              <a:t>Hyrwyddo</a:t>
            </a:r>
            <a:endParaRPr lang="en-GB" b="1" dirty="0">
              <a:solidFill>
                <a:srgbClr val="E85803"/>
              </a:solidFill>
            </a:endParaRPr>
          </a:p>
          <a:p>
            <a:pPr marL="317500" lvl="1" indent="-268288"/>
            <a:r>
              <a:rPr lang="cy-GB" b="1" dirty="0">
                <a:solidFill>
                  <a:srgbClr val="E85803"/>
                </a:solidFill>
              </a:rPr>
              <a:t>Lle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4895C5C-BC7D-E54E-A6DE-9C473DD7CE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7824" y="3933056"/>
            <a:ext cx="5328592" cy="1939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05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A8A50-120B-1049-9B62-5A6DA1B60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Cynnyrch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51B29-8965-CA40-BF40-C036D36BC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Mae cynnyrch yn unrhyw beth sy’n diwallu angen cwsmer.</a:t>
            </a:r>
            <a:endParaRPr lang="en-GB" dirty="0"/>
          </a:p>
          <a:p>
            <a:r>
              <a:rPr lang="cy-GB" dirty="0"/>
              <a:t>Bydd eich cynnyrch yn  </a:t>
            </a:r>
            <a:r>
              <a:rPr lang="cy-GB" b="1" dirty="0">
                <a:solidFill>
                  <a:srgbClr val="E85803"/>
                </a:solidFill>
              </a:rPr>
              <a:t>amrywiaeth o brydau iach</a:t>
            </a:r>
            <a:r>
              <a:rPr lang="cy-GB" dirty="0"/>
              <a:t>, cytbwys gan ddefnyddio’r cynhwysyn seren o’ch dewis.</a:t>
            </a:r>
            <a:endParaRPr lang="en-GB" dirty="0"/>
          </a:p>
          <a:p>
            <a:r>
              <a:rPr lang="cy-GB" dirty="0"/>
              <a:t>Wrth ddylunio cynnyrch, mae </a:t>
            </a:r>
            <a:br>
              <a:rPr lang="cy-GB" dirty="0"/>
            </a:br>
            <a:r>
              <a:rPr lang="cy-GB" dirty="0"/>
              <a:t>angen i fusnesau sicrhau eu </a:t>
            </a:r>
            <a:br>
              <a:rPr lang="cy-GB" dirty="0"/>
            </a:br>
            <a:r>
              <a:rPr lang="cy-GB" dirty="0"/>
              <a:t>bod yn sefyll allan o’u </a:t>
            </a:r>
            <a:br>
              <a:rPr lang="cy-GB" dirty="0"/>
            </a:br>
            <a:r>
              <a:rPr lang="cy-GB" b="1" dirty="0">
                <a:solidFill>
                  <a:srgbClr val="E85803"/>
                </a:solidFill>
              </a:rPr>
              <a:t>cystadleuwyr</a:t>
            </a:r>
            <a:r>
              <a:rPr lang="cy-GB" dirty="0"/>
              <a:t> ac yn cynnig </a:t>
            </a:r>
            <a:br>
              <a:rPr lang="cy-GB" dirty="0"/>
            </a:br>
            <a:r>
              <a:rPr lang="cy-GB" dirty="0"/>
              <a:t>rhywbeth newydd a chyffrous.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5234A57-3263-574B-84F9-33E86D577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861048"/>
            <a:ext cx="3254710" cy="21602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33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C07EE-A883-D14C-A5F8-B0CBD413A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Brandio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C77F6-40A1-FE41-B49B-BA9292611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864096"/>
          </a:xfrm>
        </p:spPr>
        <p:txBody>
          <a:bodyPr/>
          <a:lstStyle/>
          <a:p>
            <a:r>
              <a:rPr lang="cy-GB" dirty="0"/>
              <a:t>Un ffordd o sefyll allan o’r gystadleuaeth yw creu brand cryf gyda logo cofiadwy.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4599E74-2751-3D47-93D6-F68D43B0C8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876" y="4601202"/>
            <a:ext cx="2389069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B6D132AC-5573-0645-AF25-984A84AED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484" y="3250761"/>
            <a:ext cx="1763461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0A7C9318-D60E-E547-B926-BFC1B80ED7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95056" y="4162696"/>
            <a:ext cx="1059333" cy="176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FA9D0F4F-72FB-9347-BBB3-DE895C835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9546" y="4604364"/>
            <a:ext cx="203322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1AF4230C-4F29-1B46-AC78-FE5297774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2967119"/>
            <a:ext cx="3728839" cy="92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398225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spcBef>
            <a:spcPts val="800"/>
          </a:spcBef>
          <a:defRPr sz="2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arming STEMterprise PowerPoint template.pptx" id="{B4345F3A-90BC-054B-8BE5-CDA6DAFD23AF}" vid="{8ECE7784-2AF3-5E43-87C7-518CB51671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793</TotalTime>
  <Words>502</Words>
  <Application>Microsoft Macintosh PowerPoint</Application>
  <PresentationFormat>On-screen Show (4:3)</PresentationFormat>
  <Paragraphs>56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1_Office Theme</vt:lpstr>
      <vt:lpstr>Cam 1: Cyflwyniad </vt:lpstr>
      <vt:lpstr>Yr Her!</vt:lpstr>
      <vt:lpstr>Sefydlu eich busnes bwyty fferm</vt:lpstr>
      <vt:lpstr>Marchnata</vt:lpstr>
      <vt:lpstr>Meddyliwch …</vt:lpstr>
      <vt:lpstr>PowerPoint Presentation</vt:lpstr>
      <vt:lpstr>4 Prif ffactor Marchnata</vt:lpstr>
      <vt:lpstr>Cynnyrch</vt:lpstr>
      <vt:lpstr>Brandio</vt:lpstr>
      <vt:lpstr>Brandio</vt:lpstr>
      <vt:lpstr>Pa gynhwysion allwn ni dyfu ein hunain?</vt:lpstr>
      <vt:lpstr>Pa gynhwysion allwn ni dyfu ein hunain?</vt:lpstr>
      <vt:lpstr>Ffrwythau a llysiau Prydain wedi’u tyfu o hadau </vt:lpstr>
      <vt:lpstr>Bwydydd tymhorol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Nick Smith</cp:lastModifiedBy>
  <cp:revision>124</cp:revision>
  <dcterms:created xsi:type="dcterms:W3CDTF">2019-10-23T13:59:40Z</dcterms:created>
  <dcterms:modified xsi:type="dcterms:W3CDTF">2019-12-08T13:59:48Z</dcterms:modified>
</cp:coreProperties>
</file>