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8" r:id="rId2"/>
    <p:sldId id="281" r:id="rId3"/>
    <p:sldId id="289" r:id="rId4"/>
    <p:sldId id="282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79" r:id="rId14"/>
    <p:sldId id="280" r:id="rId15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60" userDrawn="1">
          <p15:clr>
            <a:srgbClr val="A4A3A4"/>
          </p15:clr>
        </p15:guide>
        <p15:guide id="3" orient="horz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0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288" y="208"/>
      </p:cViewPr>
      <p:guideLst>
        <p:guide pos="2160"/>
        <p:guide orient="horz"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3" d="100"/>
        <a:sy n="14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E924CC71-AD79-4015-9820-654D2444DEB2}" type="datetimeFigureOut">
              <a:rPr lang="en-GB" smtClean="0"/>
              <a:pPr/>
              <a:t>08/12/2019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BDDD3A23-C718-4530-96CD-5DE2F9F2E51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710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screen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55A3A7-1F63-7640-BD79-15CF82845DD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" y="25400"/>
            <a:ext cx="6846125" cy="9900158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C00D324-2C6E-A04E-B3E7-52D5F2E08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286" y="6697684"/>
            <a:ext cx="6531428" cy="74814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4985A4C-87BE-2A44-81E0-FED08FF040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209" y="2016825"/>
            <a:ext cx="5556665" cy="420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438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Layout">
    <p:bg>
      <p:bgPr>
        <a:blipFill dpi="0" rotWithShape="1">
          <a:blip r:embed="rId2" cstate="screen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A92322D-CC07-134E-9C1D-1ECD436AE9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1529F-6571-224A-8680-AD7B7EB59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51263"/>
            <a:ext cx="5915025" cy="748146"/>
          </a:xfrm>
        </p:spPr>
        <p:txBody>
          <a:bodyPr/>
          <a:lstStyle>
            <a:lvl1pPr algn="ctr">
              <a:defRPr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62F3F6B4-5D19-EF4A-9E0F-F79D7BFE00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1238" y="1460665"/>
            <a:ext cx="5889625" cy="7137074"/>
          </a:xfrm>
        </p:spPr>
        <p:txBody>
          <a:bodyPr/>
          <a:lstStyle>
            <a:lvl1pPr marL="0" indent="0">
              <a:buNone/>
              <a:defRPr/>
            </a:lvl1pPr>
            <a:lvl2pPr marL="355600" indent="-344488">
              <a:tabLst/>
              <a:defRPr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47A8387-7FDE-F74F-AA76-CB9EDA5897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01E8A6-2F3F-3341-BFA4-6F402F2CF26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6579" y="83125"/>
            <a:ext cx="1412046" cy="10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78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2">
    <p:bg>
      <p:bgPr>
        <a:blipFill dpi="0" rotWithShape="1">
          <a:blip r:embed="rId2" cstate="screen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A92322D-CC07-134E-9C1D-1ECD436AE9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1529F-6571-224A-8680-AD7B7EB59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51263"/>
            <a:ext cx="5915025" cy="748146"/>
          </a:xfrm>
        </p:spPr>
        <p:txBody>
          <a:bodyPr/>
          <a:lstStyle>
            <a:lvl1pPr algn="ctr">
              <a:defRPr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62F3F6B4-5D19-EF4A-9E0F-F79D7BFE00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3210" y="1460665"/>
            <a:ext cx="3277653" cy="7137074"/>
          </a:xfrm>
        </p:spPr>
        <p:txBody>
          <a:bodyPr>
            <a:normAutofit/>
          </a:bodyPr>
          <a:lstStyle>
            <a:lvl1pPr marL="0" indent="0">
              <a:lnSpc>
                <a:spcPct val="87000"/>
              </a:lnSpc>
              <a:buNone/>
              <a:defRPr sz="2000"/>
            </a:lvl1pPr>
            <a:lvl2pPr marL="355600" indent="-344488">
              <a:lnSpc>
                <a:spcPct val="87000"/>
              </a:lnSpc>
              <a:tabLst/>
              <a:defRPr sz="20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47A8387-7FDE-F74F-AA76-CB9EDA5897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01E8A6-2F3F-3341-BFA4-6F402F2CF26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6579" y="83125"/>
            <a:ext cx="1412046" cy="10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60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0" userDrawn="1">
          <p15:clr>
            <a:srgbClr val="FBAE40"/>
          </p15:clr>
        </p15:guide>
        <p15:guide id="2" pos="459" userDrawn="1">
          <p15:clr>
            <a:srgbClr val="FBAE40"/>
          </p15:clr>
        </p15:guide>
        <p15:guide id="3" orient="horz" pos="920" userDrawn="1">
          <p15:clr>
            <a:srgbClr val="FBAE40"/>
          </p15:clr>
        </p15:guide>
        <p15:guide id="4" orient="horz" pos="4821" userDrawn="1">
          <p15:clr>
            <a:srgbClr val="FBAE40"/>
          </p15:clr>
        </p15:guide>
        <p15:guide id="5" orient="horz" pos="807" userDrawn="1">
          <p15:clr>
            <a:srgbClr val="FBAE40"/>
          </p15:clr>
        </p15:guide>
        <p15:guide id="6" orient="horz" pos="538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3">
    <p:bg>
      <p:bgPr>
        <a:blipFill dpi="0" rotWithShape="1">
          <a:blip r:embed="rId2" cstate="screen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A92322D-CC07-134E-9C1D-1ECD436AE9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1529F-6571-224A-8680-AD7B7EB59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51263"/>
            <a:ext cx="5915025" cy="748146"/>
          </a:xfrm>
        </p:spPr>
        <p:txBody>
          <a:bodyPr/>
          <a:lstStyle>
            <a:lvl1pPr algn="ctr">
              <a:defRPr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62F3F6B4-5D19-EF4A-9E0F-F79D7BFE00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23210" y="3194463"/>
            <a:ext cx="3277653" cy="5403276"/>
          </a:xfrm>
        </p:spPr>
        <p:txBody>
          <a:bodyPr>
            <a:normAutofit/>
          </a:bodyPr>
          <a:lstStyle>
            <a:lvl1pPr marL="0" indent="0">
              <a:lnSpc>
                <a:spcPct val="87000"/>
              </a:lnSpc>
              <a:buNone/>
              <a:defRPr sz="2000"/>
            </a:lvl1pPr>
            <a:lvl2pPr marL="355600" indent="-344488">
              <a:lnSpc>
                <a:spcPct val="87000"/>
              </a:lnSpc>
              <a:tabLst/>
              <a:defRPr sz="20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47A8387-7FDE-F74F-AA76-CB9EDA5897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01E8A6-2F3F-3341-BFA4-6F402F2CF26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6579" y="83125"/>
            <a:ext cx="1412046" cy="1068779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6FAF8DD-55FF-9447-A35C-21DA02B84DE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6672" y="2636324"/>
            <a:ext cx="5924128" cy="463138"/>
          </a:xfrm>
        </p:spPr>
        <p:txBody>
          <a:bodyPr>
            <a:normAutofit/>
          </a:bodyPr>
          <a:lstStyle>
            <a:lvl1pPr marL="0" indent="0" algn="ctr">
              <a:lnSpc>
                <a:spcPct val="87000"/>
              </a:lnSpc>
              <a:buNone/>
              <a:defRPr sz="2000"/>
            </a:lvl1pPr>
            <a:lvl2pPr marL="355600" indent="-344488">
              <a:tabLst/>
              <a:defRPr sz="2000"/>
            </a:lvl2pPr>
          </a:lstStyle>
          <a:p>
            <a:pPr lvl="0"/>
            <a:r>
              <a:rPr lang="cy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5785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0">
          <p15:clr>
            <a:srgbClr val="FBAE40"/>
          </p15:clr>
        </p15:guide>
        <p15:guide id="2" pos="45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2515"/>
            <a:ext cx="5915025" cy="7481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y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531917"/>
            <a:ext cx="5915025" cy="7390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-GB" noProof="0"/>
              <a:t>Edit Master text styles</a:t>
            </a:r>
          </a:p>
          <a:p>
            <a:pPr lvl="1"/>
            <a:r>
              <a:rPr lang="cy-GB" noProof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29130CF6-D99D-41EF-82E8-40EABDED8BCD}" type="datetimeFigureOut">
              <a:rPr lang="en-GB" smtClean="0"/>
              <a:pPr/>
              <a:t>08/12/2019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46392F0D-9B95-46FE-847A-D8285F20D75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8416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E85803"/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png"/><Relationship Id="rId7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8D512-606B-1A4E-A225-67D965394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Cam 9: Gwneud cynnyrch bwyd</a:t>
            </a:r>
            <a:r>
              <a:rPr lang="en-GB" dirty="0"/>
              <a:t> </a:t>
            </a:r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562308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A995A9-4A10-A948-A853-DC33E4106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Torri madarch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554A825-5824-A543-8AF2-0E5BC01171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7578" y="1287981"/>
            <a:ext cx="3673242" cy="7298328"/>
          </a:xfrm>
        </p:spPr>
        <p:txBody>
          <a:bodyPr/>
          <a:lstStyle/>
          <a:p>
            <a:r>
              <a:rPr lang="cy-GB" dirty="0"/>
              <a:t>Daliwch y madarch yn gadarn ar bob ochr fel nad yw’r madarch yn symud, gan ddefnyddio’r dull pont.</a:t>
            </a:r>
            <a:endParaRPr lang="en-GB" dirty="0"/>
          </a:p>
          <a:p>
            <a:pPr>
              <a:spcBef>
                <a:spcPts val="3000"/>
              </a:spcBef>
            </a:pPr>
            <a:r>
              <a:rPr lang="cy-GB" dirty="0"/>
              <a:t>Gan ddal eich cyllell yn ofalus, sleisiwch y madarch yn ei hanner gan sicrhau fod y llafn yn syth.</a:t>
            </a:r>
            <a:endParaRPr lang="en-GB" dirty="0"/>
          </a:p>
          <a:p>
            <a:pPr>
              <a:spcBef>
                <a:spcPts val="5000"/>
              </a:spcBef>
            </a:pPr>
            <a:r>
              <a:rPr lang="cy-GB" dirty="0"/>
              <a:t>Cymerwch un o’r haneri madarch. Sicrhewch fod gennych afael gadarn ar y madarch gan ddefnyddio’r dull crafanc.</a:t>
            </a:r>
            <a:endParaRPr lang="en-GB" dirty="0"/>
          </a:p>
          <a:p>
            <a:pPr>
              <a:spcBef>
                <a:spcPts val="3600"/>
              </a:spcBef>
            </a:pPr>
            <a:r>
              <a:rPr lang="cy-GB" dirty="0"/>
              <a:t>Gyda gofal, sleisiwch y madarch mor denau ag y gallwch. Cofiwch gadw’ch bysedd yn syth.</a:t>
            </a:r>
            <a:endParaRPr lang="en-GB" dirty="0"/>
          </a:p>
          <a:p>
            <a:pPr>
              <a:spcBef>
                <a:spcPts val="5000"/>
              </a:spcBef>
            </a:pPr>
            <a:r>
              <a:rPr lang="cy-GB" dirty="0"/>
              <a:t>Cofiwch ddefnyddio hyd </a:t>
            </a:r>
            <a:br>
              <a:rPr lang="cy-GB" dirty="0"/>
            </a:br>
            <a:r>
              <a:rPr lang="cy-GB" dirty="0"/>
              <a:t>llawn y gyllell wrth dorri. Peidiwch â phwyso ar y </a:t>
            </a:r>
            <a:br>
              <a:rPr lang="cy-GB" dirty="0"/>
            </a:br>
            <a:r>
              <a:rPr lang="cy-GB" dirty="0"/>
              <a:t>madarch, gadewch i’r </a:t>
            </a:r>
            <a:br>
              <a:rPr lang="cy-GB" dirty="0"/>
            </a:br>
            <a:r>
              <a:rPr lang="cy-GB" dirty="0"/>
              <a:t>gyllell wneud y gwaith.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A0DF119B-D445-C14E-89FB-CEBD58345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663" y="7217149"/>
            <a:ext cx="2051999" cy="1363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FAD19585-93AA-5A45-B1ED-57F26E2F0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7709" y="1290231"/>
            <a:ext cx="2033908" cy="136436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19">
            <a:extLst>
              <a:ext uri="{FF2B5EF4-FFF2-40B4-BE49-F238E27FC236}">
                <a16:creationId xmlns:a16="http://schemas.microsoft.com/office/drawing/2014/main" id="{11BDFE93-3829-7941-831B-7AC3E46024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850" y="2766443"/>
            <a:ext cx="2045626" cy="1363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Picture 25">
            <a:extLst>
              <a:ext uri="{FF2B5EF4-FFF2-40B4-BE49-F238E27FC236}">
                <a16:creationId xmlns:a16="http://schemas.microsoft.com/office/drawing/2014/main" id="{DE832B51-A3B5-CE47-B765-034670B495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163" y="5733581"/>
            <a:ext cx="2032999" cy="1363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9" name="Picture 26">
            <a:extLst>
              <a:ext uri="{FF2B5EF4-FFF2-40B4-BE49-F238E27FC236}">
                <a16:creationId xmlns:a16="http://schemas.microsoft.com/office/drawing/2014/main" id="{682A31CA-692A-FB40-A9C4-74A458C84B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7709" y="4249707"/>
            <a:ext cx="2033908" cy="136436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641246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B8585-F046-D04E-8228-4A3403509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y-GB" sz="3200" dirty="0"/>
              <a:t>Dysgu gan y gweithwyr </a:t>
            </a:r>
            <a:br>
              <a:rPr lang="cy-GB" sz="3200" dirty="0"/>
            </a:br>
            <a:r>
              <a:rPr lang="cy-GB" sz="3200" dirty="0"/>
              <a:t>proffesiynol</a:t>
            </a:r>
            <a:r>
              <a:rPr lang="en-GB" sz="3200" dirty="0"/>
              <a:t> </a:t>
            </a:r>
            <a:endParaRPr lang="cy-GB" sz="32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442A7A0-CCFF-F541-853A-8E769059E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73" y="1294368"/>
            <a:ext cx="2794286" cy="18628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E381ED6E-AC2A-F847-BD04-0F4A31C32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269" y="1728985"/>
            <a:ext cx="2932075" cy="19627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C38E4FCC-BB4E-E148-8332-2E45E2B36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106" y="6379420"/>
            <a:ext cx="3033701" cy="202246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B715A992-8190-634D-9217-16716A87F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666" y="4753124"/>
            <a:ext cx="2736441" cy="18247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9D58FEB4-CAF2-F44B-B0AC-2E66F48257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0" t="3463" r="3350" b="11777"/>
          <a:stretch/>
        </p:blipFill>
        <p:spPr bwMode="auto">
          <a:xfrm>
            <a:off x="2241228" y="3293083"/>
            <a:ext cx="2267710" cy="21881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AAEAC1F6-DC1C-1641-A74C-16FC2FDD72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26" t="10011" r="3059" b="8638"/>
          <a:stretch/>
        </p:blipFill>
        <p:spPr bwMode="auto">
          <a:xfrm>
            <a:off x="152718" y="4387181"/>
            <a:ext cx="2088510" cy="20164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662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94945-12F5-7A44-B3E7-40174933D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9" y="451263"/>
            <a:ext cx="5576772" cy="748146"/>
          </a:xfrm>
        </p:spPr>
        <p:txBody>
          <a:bodyPr>
            <a:normAutofit/>
          </a:bodyPr>
          <a:lstStyle/>
          <a:p>
            <a:r>
              <a:rPr lang="cy-GB" sz="3200" dirty="0"/>
              <a:t>Cynllunio’ch pryd bwyd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564E3-51AC-7344-9CDC-AA99C9314FE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2400"/>
              </a:spcBef>
            </a:pPr>
            <a:r>
              <a:rPr lang="cy-GB" dirty="0"/>
              <a:t>Defnyddiwch y rhyngrwyd i ymchwilio i sut y gellid cyflwyno’r pryd bwyd o’ch dewis.</a:t>
            </a:r>
            <a:endParaRPr lang="en-GB" dirty="0"/>
          </a:p>
          <a:p>
            <a:pPr>
              <a:spcBef>
                <a:spcPts val="2400"/>
              </a:spcBef>
            </a:pPr>
            <a:r>
              <a:rPr lang="cy-GB" dirty="0"/>
              <a:t>Brasluniwch sut hoffech chi iddo edrych ar blât a llunio cynllun ar gyfer pa dechnegau paratoi llysiau y bydd angen i chi eu defnyddio er mwyn cyflawni hyn.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B35BC98-488F-EA4C-9387-858FA59AF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60" y="4636650"/>
            <a:ext cx="3489159" cy="23261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770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C41BB-1F7C-8C4D-AE9D-3531253A91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84187" y="4307594"/>
            <a:ext cx="5889625" cy="4715219"/>
          </a:xfrm>
        </p:spPr>
        <p:txBody>
          <a:bodyPr/>
          <a:lstStyle/>
          <a:p>
            <a:pPr algn="ctr">
              <a:spcBef>
                <a:spcPts val="20000"/>
              </a:spcBef>
            </a:pPr>
            <a:r>
              <a:rPr lang="cy-GB" b="1" dirty="0"/>
              <a:t>Golchwch eich dwylo</a:t>
            </a:r>
            <a:endParaRPr lang="en-GB" b="1" dirty="0"/>
          </a:p>
          <a:p>
            <a:pPr algn="ctr">
              <a:spcBef>
                <a:spcPts val="25000"/>
              </a:spcBef>
            </a:pPr>
            <a:r>
              <a:rPr lang="cy-GB" b="1" dirty="0"/>
              <a:t>Clymwch wallt hir</a:t>
            </a:r>
            <a:r>
              <a:rPr lang="en-GB" b="1" dirty="0"/>
              <a:t> </a:t>
            </a:r>
            <a:endParaRPr lang="cy-GB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B30B99-2FDD-F544-8BDD-C6BF1CD83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9" y="451263"/>
            <a:ext cx="5653890" cy="748146"/>
          </a:xfrm>
        </p:spPr>
        <p:txBody>
          <a:bodyPr>
            <a:normAutofit/>
          </a:bodyPr>
          <a:lstStyle/>
          <a:p>
            <a:r>
              <a:rPr lang="cy-GB" sz="3200" dirty="0"/>
              <a:t>Gadewch i ni baratoi </a:t>
            </a:r>
            <a:br>
              <a:rPr lang="cy-GB" sz="3200" dirty="0"/>
            </a:br>
            <a:r>
              <a:rPr lang="cy-GB" sz="3200" dirty="0"/>
              <a:t>i goginio!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AF7B731-21CE-594E-A974-99A62093E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9040" y="2008317"/>
            <a:ext cx="3384376" cy="22562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91F82639-BDE6-424F-A30F-7132F8ED54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8336" y="5232000"/>
            <a:ext cx="2585785" cy="25089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29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715BB-CBAD-A64C-95E9-1528138DB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Diogelwch cyllyll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2D505-0EBC-E348-9AEC-A9E6B8BE6BD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y-GB" dirty="0"/>
              <a:t>I dynnu’r gorchudd o’r gyllell, pinsiwch ddiwedd y ddolen a blaen y gyllell a wynebwch y gyllell oddi wrthych.</a:t>
            </a:r>
            <a:endParaRPr lang="en-GB" dirty="0"/>
          </a:p>
          <a:p>
            <a:pPr>
              <a:spcBef>
                <a:spcPts val="4000"/>
              </a:spcBef>
            </a:pPr>
            <a:r>
              <a:rPr lang="cy-GB" dirty="0"/>
              <a:t>Yn ysgafn, tynnwch y clawr i ffwrdd o’r gyllell.</a:t>
            </a:r>
            <a:endParaRPr lang="en-GB" dirty="0"/>
          </a:p>
          <a:p>
            <a:pPr>
              <a:spcBef>
                <a:spcPts val="8400"/>
              </a:spcBef>
            </a:pPr>
            <a:r>
              <a:rPr lang="cy-GB" dirty="0"/>
              <a:t>Gwnewch yn siŵr nad ydych chi’n siglo’ch breichiau nac yn peryglu eraill.</a:t>
            </a:r>
            <a:endParaRPr lang="en-GB" dirty="0"/>
          </a:p>
          <a:p>
            <a:pPr>
              <a:spcBef>
                <a:spcPts val="6000"/>
              </a:spcBef>
            </a:pPr>
            <a:r>
              <a:rPr lang="cy-GB" dirty="0"/>
              <a:t>Mae’ch cyllell bellach yn “weithredol”. Gwnewch yn siŵr eich bod chi’n cadw’ch cyllell yn y parth diogelwch (eich bwrdd torri) ac os </a:t>
            </a:r>
            <a:br>
              <a:rPr lang="cy-GB" dirty="0"/>
            </a:br>
            <a:r>
              <a:rPr lang="cy-GB" dirty="0"/>
              <a:t>yw’n symud i ffwrdd o’ch bwrdd torri, rydych chi’n peryglu’ch hun ac eraill.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BEA4E455-F955-FE45-ADC9-C134889C81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8" y="1460500"/>
            <a:ext cx="2052000" cy="136436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14">
            <a:extLst>
              <a:ext uri="{FF2B5EF4-FFF2-40B4-BE49-F238E27FC236}">
                <a16:creationId xmlns:a16="http://schemas.microsoft.com/office/drawing/2014/main" id="{096E84FE-CB42-4242-85AD-4FCB2DE9F4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8" y="3069990"/>
            <a:ext cx="2052000" cy="136436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15">
            <a:extLst>
              <a:ext uri="{FF2B5EF4-FFF2-40B4-BE49-F238E27FC236}">
                <a16:creationId xmlns:a16="http://schemas.microsoft.com/office/drawing/2014/main" id="{00300485-2AD4-EC49-A6EE-A19D634458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8" y="4679481"/>
            <a:ext cx="2052000" cy="136436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16">
            <a:extLst>
              <a:ext uri="{FF2B5EF4-FFF2-40B4-BE49-F238E27FC236}">
                <a16:creationId xmlns:a16="http://schemas.microsoft.com/office/drawing/2014/main" id="{CB3B5230-F4CE-4A4B-A3A9-28EAEA2D52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8" y="6288972"/>
            <a:ext cx="2052000" cy="1364366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144637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5CB1C-7DE2-F24D-9CFE-E9C8D5C6D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Dull pont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52677C-0DBB-E846-B712-6CD4A86565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y-GB" dirty="0"/>
              <a:t>Agorwch eich llaw. Mae angen i’ch bysedd i gyd fod gyda’ch bawd yr ochr arall.</a:t>
            </a:r>
            <a:endParaRPr lang="en-GB" dirty="0"/>
          </a:p>
          <a:p>
            <a:pPr>
              <a:spcBef>
                <a:spcPts val="6500"/>
              </a:spcBef>
            </a:pPr>
            <a:r>
              <a:rPr lang="cy-GB" dirty="0"/>
              <a:t>Gafaelwch bob ochr i’r bwyd, gan sicrhau fod gennych afael gadarn.</a:t>
            </a:r>
            <a:endParaRPr lang="en-GB" dirty="0"/>
          </a:p>
          <a:p>
            <a:pPr>
              <a:spcBef>
                <a:spcPts val="6500"/>
              </a:spcBef>
            </a:pPr>
            <a:r>
              <a:rPr lang="cy-GB" dirty="0"/>
              <a:t>Rhowch y gyllell trwy ganol eich “pont” i gwblhau’r toriad.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B809CF-0446-0049-839B-A6FCAA9D468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y-GB" dirty="0"/>
              <a:t>Sicrhewch fod gennych afael gadarn ar y gyllell.</a:t>
            </a:r>
            <a:endParaRPr lang="en-GB" dirty="0"/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FEEDD904-CA1D-6F41-B069-7F2F0D55E2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984" b="-3984"/>
          <a:stretch/>
        </p:blipFill>
        <p:spPr>
          <a:xfrm>
            <a:off x="763925" y="3246445"/>
            <a:ext cx="2052000" cy="1477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8">
            <a:extLst>
              <a:ext uri="{FF2B5EF4-FFF2-40B4-BE49-F238E27FC236}">
                <a16:creationId xmlns:a16="http://schemas.microsoft.com/office/drawing/2014/main" id="{DC899020-C75F-8B44-9F5F-E8A8CAD6C1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32" b="-2032"/>
          <a:stretch/>
        </p:blipFill>
        <p:spPr>
          <a:xfrm>
            <a:off x="763925" y="4927281"/>
            <a:ext cx="2052000" cy="142360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19">
            <a:extLst>
              <a:ext uri="{FF2B5EF4-FFF2-40B4-BE49-F238E27FC236}">
                <a16:creationId xmlns:a16="http://schemas.microsoft.com/office/drawing/2014/main" id="{CC3DF234-9F65-124F-83BB-B7EC510EF2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925" y="6554719"/>
            <a:ext cx="2052000" cy="136435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0">
            <a:extLst>
              <a:ext uri="{FF2B5EF4-FFF2-40B4-BE49-F238E27FC236}">
                <a16:creationId xmlns:a16="http://schemas.microsoft.com/office/drawing/2014/main" id="{4922E418-074E-814F-AD88-42D79737954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925" y="1174014"/>
            <a:ext cx="2052000" cy="136435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24">
            <a:extLst>
              <a:ext uri="{FF2B5EF4-FFF2-40B4-BE49-F238E27FC236}">
                <a16:creationId xmlns:a16="http://schemas.microsoft.com/office/drawing/2014/main" id="{17ED9ADC-23A1-624C-904D-DBCF8ABED35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243" y="1174014"/>
            <a:ext cx="2052000" cy="136435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929647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5CB1C-7DE2-F24D-9CFE-E9C8D5C6D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Dull crafanc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52677C-0DBB-E846-B712-6CD4A86565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y-GB" dirty="0"/>
              <a:t>Daliwch eich llaw allan ac esgus eich bod yn “rhuo” ar rywun â’ch llaw.</a:t>
            </a:r>
            <a:endParaRPr lang="en-GB" dirty="0"/>
          </a:p>
          <a:p>
            <a:pPr>
              <a:spcBef>
                <a:spcPts val="6500"/>
              </a:spcBef>
            </a:pPr>
            <a:r>
              <a:rPr lang="cy-GB" dirty="0"/>
              <a:t>Sicrhewch fod eich bysedd yn syth a bod eich bawd y tu ôl i’ch bysedd. Daliwch eich gafael yn dynn gyda blaenau eich bysedd.</a:t>
            </a:r>
            <a:endParaRPr lang="en-GB" dirty="0"/>
          </a:p>
          <a:p>
            <a:pPr>
              <a:spcBef>
                <a:spcPts val="2500"/>
              </a:spcBef>
            </a:pPr>
            <a:r>
              <a:rPr lang="cy-GB" dirty="0"/>
              <a:t>Sleisiwch gan ddefnyddio </a:t>
            </a:r>
            <a:br>
              <a:rPr lang="cy-GB" dirty="0"/>
            </a:br>
            <a:r>
              <a:rPr lang="cy-GB" dirty="0"/>
              <a:t>hyd llawn y gyllell. </a:t>
            </a:r>
            <a:br>
              <a:rPr lang="cy-GB" dirty="0"/>
            </a:br>
            <a:r>
              <a:rPr lang="cy-GB" dirty="0"/>
              <a:t>Cofiwch gadw’r bysedd </a:t>
            </a:r>
            <a:br>
              <a:rPr lang="cy-GB" dirty="0"/>
            </a:br>
            <a:r>
              <a:rPr lang="cy-GB" dirty="0"/>
              <a:t>hynny’n syth.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B809CF-0446-0049-839B-A6FCAA9D468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y-GB" dirty="0"/>
              <a:t>Sicrhewch fod gennych afael gadarn ar y gyllell.</a:t>
            </a:r>
            <a:endParaRPr lang="en-GB" dirty="0"/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FEEDD904-CA1D-6F41-B069-7F2F0D55E2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925" y="3269278"/>
            <a:ext cx="2052000" cy="1431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8">
            <a:extLst>
              <a:ext uri="{FF2B5EF4-FFF2-40B4-BE49-F238E27FC236}">
                <a16:creationId xmlns:a16="http://schemas.microsoft.com/office/drawing/2014/main" id="{DC899020-C75F-8B44-9F5F-E8A8CAD6C1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925" y="4955082"/>
            <a:ext cx="2052000" cy="1368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19">
            <a:extLst>
              <a:ext uri="{FF2B5EF4-FFF2-40B4-BE49-F238E27FC236}">
                <a16:creationId xmlns:a16="http://schemas.microsoft.com/office/drawing/2014/main" id="{CC3DF234-9F65-124F-83BB-B7EC510EF29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925" y="6559230"/>
            <a:ext cx="2052000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0">
            <a:extLst>
              <a:ext uri="{FF2B5EF4-FFF2-40B4-BE49-F238E27FC236}">
                <a16:creationId xmlns:a16="http://schemas.microsoft.com/office/drawing/2014/main" id="{4922E418-074E-814F-AD88-42D7973795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3925" y="1178527"/>
            <a:ext cx="2052000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24">
            <a:extLst>
              <a:ext uri="{FF2B5EF4-FFF2-40B4-BE49-F238E27FC236}">
                <a16:creationId xmlns:a16="http://schemas.microsoft.com/office/drawing/2014/main" id="{17ED9ADC-23A1-624C-904D-DBCF8ABED3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243" y="1174014"/>
            <a:ext cx="2052000" cy="136435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997318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A995A9-4A10-A948-A853-DC33E4106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Plicio ffrwythau (1)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554A825-5824-A543-8AF2-0E5BC01171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7578" y="1299411"/>
            <a:ext cx="3673242" cy="7298328"/>
          </a:xfrm>
        </p:spPr>
        <p:txBody>
          <a:bodyPr/>
          <a:lstStyle/>
          <a:p>
            <a:pPr>
              <a:lnSpc>
                <a:spcPct val="87000"/>
              </a:lnSpc>
            </a:pPr>
            <a:r>
              <a:rPr lang="cy-GB" dirty="0"/>
              <a:t>Rhowch y ffrwythau ar ei ochr a thorri’r top a’r gwaelod i ffwrdd gan ddefnyddio’r dull crafanc.</a:t>
            </a:r>
            <a:endParaRPr lang="en-GB" dirty="0"/>
          </a:p>
          <a:p>
            <a:pPr>
              <a:lnSpc>
                <a:spcPct val="87000"/>
              </a:lnSpc>
              <a:spcBef>
                <a:spcPts val="4600"/>
              </a:spcBef>
            </a:pPr>
            <a:r>
              <a:rPr lang="cy-GB" dirty="0"/>
              <a:t>Rhowch y ffrwythau ar wyneb gwastad, fel nad yw’r ffrwythau’n symud.</a:t>
            </a:r>
            <a:endParaRPr lang="en-GB" dirty="0"/>
          </a:p>
          <a:p>
            <a:pPr>
              <a:lnSpc>
                <a:spcPct val="87000"/>
              </a:lnSpc>
              <a:spcBef>
                <a:spcPts val="5400"/>
              </a:spcBef>
            </a:pPr>
            <a:r>
              <a:rPr lang="cy-GB" dirty="0"/>
              <a:t>Gan ddefnyddio blaen a chanol eich cyllell, sleisiwch y croen oddi ar y ffrwythau mewn symudiad crwm.</a:t>
            </a:r>
            <a:endParaRPr lang="en-GB" dirty="0"/>
          </a:p>
          <a:p>
            <a:pPr>
              <a:lnSpc>
                <a:spcPct val="87000"/>
              </a:lnSpc>
              <a:spcBef>
                <a:spcPts val="3600"/>
              </a:spcBef>
            </a:pPr>
            <a:r>
              <a:rPr lang="cy-GB" dirty="0"/>
              <a:t>Ar ôl i chi gael gwared ar y stribed cyntaf o groen, bydd yn haws gwneud y gweddill. Gwnewch yn siŵr eich bod chi’n dilyn y croen o amgylch y ffrwythau.</a:t>
            </a:r>
            <a:endParaRPr lang="en-GB" dirty="0"/>
          </a:p>
          <a:p>
            <a:pPr>
              <a:lnSpc>
                <a:spcPct val="87000"/>
              </a:lnSpc>
              <a:spcBef>
                <a:spcPts val="1200"/>
              </a:spcBef>
            </a:pPr>
            <a:r>
              <a:rPr lang="cy-GB" dirty="0"/>
              <a:t>Dyma ffrwyth ciwi, wedi’i </a:t>
            </a:r>
            <a:br>
              <a:rPr lang="cy-GB" dirty="0"/>
            </a:br>
            <a:r>
              <a:rPr lang="cy-GB" dirty="0"/>
              <a:t>blicio ac yn barod ar gyfer y </a:t>
            </a:r>
            <a:br>
              <a:rPr lang="cy-GB" dirty="0"/>
            </a:br>
            <a:r>
              <a:rPr lang="cy-GB" dirty="0"/>
              <a:t>cam nesaf. Gellir ei dorri’n </a:t>
            </a:r>
            <a:br>
              <a:rPr lang="cy-GB" dirty="0"/>
            </a:br>
            <a:r>
              <a:rPr lang="cy-GB" dirty="0"/>
              <a:t>fân neu ei fwynhau </a:t>
            </a:r>
            <a:br>
              <a:rPr lang="cy-GB" dirty="0"/>
            </a:br>
            <a:r>
              <a:rPr lang="cy-GB" dirty="0"/>
              <a:t>fel y mae.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A0DF119B-D445-C14E-89FB-CEBD58345C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63" y="7216844"/>
            <a:ext cx="2052000" cy="136436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FAD19585-93AA-5A45-B1ED-57F26E2F03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63" y="1290231"/>
            <a:ext cx="2052000" cy="136436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19">
            <a:extLst>
              <a:ext uri="{FF2B5EF4-FFF2-40B4-BE49-F238E27FC236}">
                <a16:creationId xmlns:a16="http://schemas.microsoft.com/office/drawing/2014/main" id="{11BDFE93-3829-7941-831B-7AC3E46024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63" y="2766138"/>
            <a:ext cx="2052000" cy="136436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Picture 25">
            <a:extLst>
              <a:ext uri="{FF2B5EF4-FFF2-40B4-BE49-F238E27FC236}">
                <a16:creationId xmlns:a16="http://schemas.microsoft.com/office/drawing/2014/main" id="{DE832B51-A3B5-CE47-B765-034670B495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63" y="5733276"/>
            <a:ext cx="2052000" cy="136436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9" name="Picture 26">
            <a:extLst>
              <a:ext uri="{FF2B5EF4-FFF2-40B4-BE49-F238E27FC236}">
                <a16:creationId xmlns:a16="http://schemas.microsoft.com/office/drawing/2014/main" id="{682A31CA-692A-FB40-A9C4-74A458C84B3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63" y="4249707"/>
            <a:ext cx="2052000" cy="136436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0" name="Circular Arrow 2">
            <a:extLst>
              <a:ext uri="{FF2B5EF4-FFF2-40B4-BE49-F238E27FC236}">
                <a16:creationId xmlns:a16="http://schemas.microsoft.com/office/drawing/2014/main" id="{07448D9A-CB82-8B4E-A6A6-D7EA7817911C}"/>
              </a:ext>
            </a:extLst>
          </p:cNvPr>
          <p:cNvSpPr/>
          <p:nvPr/>
        </p:nvSpPr>
        <p:spPr>
          <a:xfrm rot="5400013">
            <a:off x="1932253" y="5102105"/>
            <a:ext cx="943823" cy="645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33211"/>
              <a:gd name="f7" fmla="val 501547"/>
              <a:gd name="f8" fmla="+- 0 0 9886958"/>
              <a:gd name="f9" fmla="val 55624"/>
              <a:gd name="f10" fmla="val 250774"/>
              <a:gd name="f11" fmla="val 310981"/>
              <a:gd name="f12" fmla="val 195149"/>
              <a:gd name="f13" fmla="val 9955893"/>
              <a:gd name="f14" fmla="val 709165"/>
              <a:gd name="f15" fmla="val 182554"/>
              <a:gd name="f16" fmla="val 668175"/>
              <a:gd name="f17" fmla="val 274079"/>
              <a:gd name="f18" fmla="val 584151"/>
              <a:gd name="f19" fmla="val 172893"/>
              <a:gd name="f20" fmla="val 637698"/>
              <a:gd name="f21" fmla="val 177031"/>
              <a:gd name="f22" fmla="val 296843"/>
              <a:gd name="f23" fmla="val 181011"/>
              <a:gd name="f24" fmla="val 20686958"/>
              <a:gd name="f25" fmla="+- 0 0 -180"/>
              <a:gd name="f26" fmla="+- 0 0 -454"/>
              <a:gd name="f27" fmla="+- 0 0 -544"/>
              <a:gd name="f28" fmla="+- 0 0 -634"/>
              <a:gd name="f29" fmla="*/ f3 1 733211"/>
              <a:gd name="f30" fmla="*/ f4 1 501547"/>
              <a:gd name="f31" fmla="+- f7 0 f5"/>
              <a:gd name="f32" fmla="+- f6 0 f5"/>
              <a:gd name="f33" fmla="*/ f25 f0 1"/>
              <a:gd name="f34" fmla="*/ f26 f0 1"/>
              <a:gd name="f35" fmla="*/ f27 f0 1"/>
              <a:gd name="f36" fmla="*/ f28 f0 1"/>
              <a:gd name="f37" fmla="*/ f32 1 733211"/>
              <a:gd name="f38" fmla="*/ f31 1 501547"/>
              <a:gd name="f39" fmla="*/ f33 1 f2"/>
              <a:gd name="f40" fmla="*/ f34 1 f2"/>
              <a:gd name="f41" fmla="*/ f35 1 f2"/>
              <a:gd name="f42" fmla="*/ f36 1 f2"/>
              <a:gd name="f43" fmla="*/ 62693 1 f37"/>
              <a:gd name="f44" fmla="*/ 250774 1 f38"/>
              <a:gd name="f45" fmla="*/ 709165 1 f37"/>
              <a:gd name="f46" fmla="*/ 182554 1 f38"/>
              <a:gd name="f47" fmla="*/ 668175 1 f37"/>
              <a:gd name="f48" fmla="*/ 274079 1 f38"/>
              <a:gd name="f49" fmla="*/ 584151 1 f37"/>
              <a:gd name="f50" fmla="*/ 172893 1 f38"/>
              <a:gd name="f51" fmla="*/ 146708 1 f37"/>
              <a:gd name="f52" fmla="*/ 586503 1 f37"/>
              <a:gd name="f53" fmla="*/ 112782 1 f38"/>
              <a:gd name="f54" fmla="*/ 388765 1 f38"/>
              <a:gd name="f55" fmla="+- f39 0 f1"/>
              <a:gd name="f56" fmla="+- f40 0 f1"/>
              <a:gd name="f57" fmla="+- f41 0 f1"/>
              <a:gd name="f58" fmla="+- f42 0 f1"/>
              <a:gd name="f59" fmla="*/ f51 f29 1"/>
              <a:gd name="f60" fmla="*/ f52 f29 1"/>
              <a:gd name="f61" fmla="*/ f54 f30 1"/>
              <a:gd name="f62" fmla="*/ f53 f30 1"/>
              <a:gd name="f63" fmla="*/ f43 f29 1"/>
              <a:gd name="f64" fmla="*/ f44 f30 1"/>
              <a:gd name="f65" fmla="*/ f45 f29 1"/>
              <a:gd name="f66" fmla="*/ f46 f30 1"/>
              <a:gd name="f67" fmla="*/ f47 f29 1"/>
              <a:gd name="f68" fmla="*/ f48 f30 1"/>
              <a:gd name="f69" fmla="*/ f49 f29 1"/>
              <a:gd name="f70" fmla="*/ f50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5">
                <a:pos x="f63" y="f64"/>
              </a:cxn>
              <a:cxn ang="f56">
                <a:pos x="f65" y="f66"/>
              </a:cxn>
              <a:cxn ang="f57">
                <a:pos x="f67" y="f68"/>
              </a:cxn>
              <a:cxn ang="f58">
                <a:pos x="f69" y="f70"/>
              </a:cxn>
            </a:cxnLst>
            <a:rect l="f59" t="f62" r="f60" b="f61"/>
            <a:pathLst>
              <a:path w="733211" h="501547">
                <a:moveTo>
                  <a:pt x="f9" y="f10"/>
                </a:moveTo>
                <a:arcTo wR="f11" hR="f12" stAng="f0" swAng="f13"/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arcTo wR="f22" hR="f23" stAng="f24" swAng="f8"/>
                <a:close/>
              </a:path>
            </a:pathLst>
          </a:custGeom>
          <a:solidFill>
            <a:srgbClr val="5B9BD5"/>
          </a:solidFill>
          <a:ln w="12701" cap="flat">
            <a:solidFill>
              <a:srgbClr val="41719C"/>
            </a:solidFill>
            <a:prstDash val="solid"/>
            <a:miter/>
          </a:ln>
        </p:spPr>
        <p:txBody>
          <a:bodyPr vert="horz" wrap="square" lIns="117706" tIns="58853" rIns="117706" bIns="58853" anchor="ctr" anchorCtr="1" compatLnSpc="1">
            <a:no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067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A995A9-4A10-A948-A853-DC33E4106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Plicio ffrwythau (2)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554A825-5824-A543-8AF2-0E5BC01171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7578" y="1460499"/>
            <a:ext cx="3581802" cy="7137239"/>
          </a:xfrm>
        </p:spPr>
        <p:txBody>
          <a:bodyPr/>
          <a:lstStyle/>
          <a:p>
            <a:r>
              <a:rPr lang="cy-GB" dirty="0"/>
              <a:t>Rhowch y ffrwyth ar ei ochr a thorri’r top a’r gwaelod i ffwrdd gan ddefnyddio’r dull crafanc.</a:t>
            </a:r>
            <a:endParaRPr lang="en-GB" dirty="0"/>
          </a:p>
          <a:p>
            <a:pPr>
              <a:spcBef>
                <a:spcPts val="5800"/>
              </a:spcBef>
            </a:pPr>
            <a:r>
              <a:rPr lang="cy-GB" dirty="0"/>
              <a:t>Byddwch yn ofalus oherwydd gall melon a ffrwythau eraill fel pîn-afal lithro. Sicrhewch fod gennych afael gadarn.</a:t>
            </a:r>
            <a:endParaRPr lang="en-GB" dirty="0"/>
          </a:p>
          <a:p>
            <a:pPr>
              <a:spcBef>
                <a:spcPts val="4000"/>
              </a:spcBef>
            </a:pPr>
            <a:r>
              <a:rPr lang="cy-GB" dirty="0"/>
              <a:t>Gan ddefnyddio blaen a chanol eich cyllell, sleisiwch y croen i ffwrdd o’r ffrwythau yn ofalus.</a:t>
            </a:r>
            <a:endParaRPr lang="en-GB" dirty="0"/>
          </a:p>
          <a:p>
            <a:pPr>
              <a:spcBef>
                <a:spcPts val="6800"/>
              </a:spcBef>
            </a:pPr>
            <a:r>
              <a:rPr lang="cy-GB" dirty="0"/>
              <a:t>Dyma olwg o’r ochr o sut y dylai edrych. Ceisiwch aros mor agos at y croen â phosib, fel na fyddwch chi’n gwastraffu </a:t>
            </a:r>
            <a:br>
              <a:rPr lang="cy-GB" dirty="0"/>
            </a:br>
            <a:r>
              <a:rPr lang="cy-GB" dirty="0"/>
              <a:t>dim o’r ffrwythau.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7" name="Picture 18">
            <a:extLst>
              <a:ext uri="{FF2B5EF4-FFF2-40B4-BE49-F238E27FC236}">
                <a16:creationId xmlns:a16="http://schemas.microsoft.com/office/drawing/2014/main" id="{7436278F-6881-3D4E-AC50-67FB76B59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158" y="1460500"/>
            <a:ext cx="2046541" cy="136436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9">
            <a:extLst>
              <a:ext uri="{FF2B5EF4-FFF2-40B4-BE49-F238E27FC236}">
                <a16:creationId xmlns:a16="http://schemas.microsoft.com/office/drawing/2014/main" id="{E5E363E2-81A7-AA41-B169-EDC106807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429" y="3067630"/>
            <a:ext cx="2052000" cy="1363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25">
            <a:extLst>
              <a:ext uri="{FF2B5EF4-FFF2-40B4-BE49-F238E27FC236}">
                <a16:creationId xmlns:a16="http://schemas.microsoft.com/office/drawing/2014/main" id="{DE30FC7B-1F5A-0F40-9E93-EC7E6A1979D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429" y="6281279"/>
            <a:ext cx="2052000" cy="1363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6">
            <a:extLst>
              <a:ext uri="{FF2B5EF4-FFF2-40B4-BE49-F238E27FC236}">
                <a16:creationId xmlns:a16="http://schemas.microsoft.com/office/drawing/2014/main" id="{AA4BE9B7-0C01-8A4F-8328-A2763A50CF4D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475" y="4674150"/>
            <a:ext cx="2033908" cy="1364361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443630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A995A9-4A10-A948-A853-DC33E4106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Creu ciwbiau (1)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554A825-5824-A543-8AF2-0E5BC01171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7578" y="1460499"/>
            <a:ext cx="3581802" cy="7137239"/>
          </a:xfrm>
        </p:spPr>
        <p:txBody>
          <a:bodyPr/>
          <a:lstStyle/>
          <a:p>
            <a:r>
              <a:rPr lang="cy-GB" dirty="0"/>
              <a:t>Dechreuwch gyda thalp bach o’r llysiau. Sleisiwch un ochr oddi ar y darn.</a:t>
            </a:r>
            <a:endParaRPr lang="en-GB" dirty="0"/>
          </a:p>
          <a:p>
            <a:pPr>
              <a:spcBef>
                <a:spcPts val="6200"/>
              </a:spcBef>
            </a:pPr>
            <a:r>
              <a:rPr lang="cy-GB" dirty="0"/>
              <a:t>Rhowch y llysieuyn ar yr ochr wastad rydych chi newydd ei sleisio i sicrhau ei fod yn sefydlog i dorri’ch ail ochr.</a:t>
            </a:r>
            <a:endParaRPr lang="en-GB" dirty="0"/>
          </a:p>
          <a:p>
            <a:pPr>
              <a:spcBef>
                <a:spcPts val="4500"/>
              </a:spcBef>
            </a:pPr>
            <a:r>
              <a:rPr lang="cy-GB" dirty="0"/>
              <a:t>Daliwch i gylchdroi’r llysieuyn i’r ochrau gwastad sydd newydd gael eu sleisio nes bod yr holl ochrau wedi’u tynnu.</a:t>
            </a:r>
            <a:endParaRPr lang="en-GB" dirty="0"/>
          </a:p>
          <a:p>
            <a:pPr>
              <a:spcBef>
                <a:spcPts val="4400"/>
              </a:spcBef>
            </a:pPr>
            <a:r>
              <a:rPr lang="cy-GB" dirty="0"/>
              <a:t>Dyma sut olwg ddylai fod ar y llysieuyn. Dylai fod yn giwboid gydag ymylon syth.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7" name="Picture 18">
            <a:extLst>
              <a:ext uri="{FF2B5EF4-FFF2-40B4-BE49-F238E27FC236}">
                <a16:creationId xmlns:a16="http://schemas.microsoft.com/office/drawing/2014/main" id="{7436278F-6881-3D4E-AC50-67FB76B59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158" y="1484541"/>
            <a:ext cx="2046541" cy="136436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9">
            <a:extLst>
              <a:ext uri="{FF2B5EF4-FFF2-40B4-BE49-F238E27FC236}">
                <a16:creationId xmlns:a16="http://schemas.microsoft.com/office/drawing/2014/main" id="{E5E363E2-81A7-AA41-B169-EDC106807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429" y="3098293"/>
            <a:ext cx="2052000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25">
            <a:extLst>
              <a:ext uri="{FF2B5EF4-FFF2-40B4-BE49-F238E27FC236}">
                <a16:creationId xmlns:a16="http://schemas.microsoft.com/office/drawing/2014/main" id="{DE30FC7B-1F5A-0F40-9E93-EC7E6A1979D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-4000" contrast="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429" y="6308348"/>
            <a:ext cx="2052000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6">
            <a:extLst>
              <a:ext uri="{FF2B5EF4-FFF2-40B4-BE49-F238E27FC236}">
                <a16:creationId xmlns:a16="http://schemas.microsoft.com/office/drawing/2014/main" id="{AA4BE9B7-0C01-8A4F-8328-A2763A50CF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475" y="4703018"/>
            <a:ext cx="2033908" cy="135593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9708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A995A9-4A10-A948-A853-DC33E4106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Creu ciwbiau</a:t>
            </a:r>
            <a:r>
              <a:rPr lang="en-GB" dirty="0"/>
              <a:t> (2)</a:t>
            </a:r>
            <a:endParaRPr lang="cy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554A825-5824-A543-8AF2-0E5BC01171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7578" y="1287981"/>
            <a:ext cx="3673242" cy="7298328"/>
          </a:xfrm>
        </p:spPr>
        <p:txBody>
          <a:bodyPr/>
          <a:lstStyle/>
          <a:p>
            <a:r>
              <a:rPr lang="cy-GB" dirty="0"/>
              <a:t>Yn ofalus, gan ddefnyddio’r dull crafanc, torrwch dalp o oddeutu 5mm, yn dibynnu ar faint y ciwb sy’n ofynnol.</a:t>
            </a:r>
            <a:endParaRPr lang="en-GB" dirty="0"/>
          </a:p>
          <a:p>
            <a:pPr>
              <a:spcBef>
                <a:spcPts val="2800"/>
              </a:spcBef>
            </a:pPr>
            <a:r>
              <a:rPr lang="cy-GB" dirty="0"/>
              <a:t>Gan ddefnyddio’r dull crafanc, torrwch y darn yn stribedi.</a:t>
            </a:r>
            <a:endParaRPr lang="en-GB" dirty="0"/>
          </a:p>
          <a:p>
            <a:pPr>
              <a:spcBef>
                <a:spcPts val="7600"/>
              </a:spcBef>
            </a:pPr>
            <a:r>
              <a:rPr lang="cy-GB" dirty="0"/>
              <a:t>Dyma sut olwg ddylai fod arno ar ôl i chi dorri’r llysiau yn y stribedi terfynol.</a:t>
            </a:r>
            <a:endParaRPr lang="en-GB" dirty="0"/>
          </a:p>
          <a:p>
            <a:pPr>
              <a:spcBef>
                <a:spcPts val="5600"/>
              </a:spcBef>
            </a:pPr>
            <a:r>
              <a:rPr lang="cy-GB" dirty="0"/>
              <a:t>Casglwch y 3 stribed a’u gwasgu ynghyd â’ch bysedd yn y dull crafanc. Torrwch i’r un lled â’r sleisys. Bydd hyn yn creu’r ciwb.</a:t>
            </a:r>
            <a:endParaRPr lang="en-GB" dirty="0"/>
          </a:p>
          <a:p>
            <a:pPr>
              <a:spcBef>
                <a:spcPts val="3200"/>
              </a:spcBef>
            </a:pPr>
            <a:r>
              <a:rPr lang="cy-GB" dirty="0"/>
              <a:t>Dylai edrych fel hyn yn y </a:t>
            </a:r>
            <a:br>
              <a:rPr lang="cy-GB" dirty="0"/>
            </a:br>
            <a:r>
              <a:rPr lang="cy-GB" dirty="0"/>
              <a:t>pen draw. Ymarferwch ar ffrwythau a llysiau meddal </a:t>
            </a:r>
            <a:br>
              <a:rPr lang="cy-GB" dirty="0"/>
            </a:br>
            <a:r>
              <a:rPr lang="cy-GB" dirty="0"/>
              <a:t>fel ciwcymbr neu betys </a:t>
            </a:r>
            <a:br>
              <a:rPr lang="cy-GB" dirty="0"/>
            </a:br>
            <a:r>
              <a:rPr lang="cy-GB" dirty="0"/>
              <a:t>yn gyntaf.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A0DF119B-D445-C14E-89FB-CEBD58345C5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663" y="7217149"/>
            <a:ext cx="2052000" cy="1363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FAD19585-93AA-5A45-B1ED-57F26E2F0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7709" y="1290231"/>
            <a:ext cx="2033908" cy="136436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19">
            <a:extLst>
              <a:ext uri="{FF2B5EF4-FFF2-40B4-BE49-F238E27FC236}">
                <a16:creationId xmlns:a16="http://schemas.microsoft.com/office/drawing/2014/main" id="{11BDFE93-3829-7941-831B-7AC3E46024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663" y="2766443"/>
            <a:ext cx="2052000" cy="1363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Picture 25">
            <a:extLst>
              <a:ext uri="{FF2B5EF4-FFF2-40B4-BE49-F238E27FC236}">
                <a16:creationId xmlns:a16="http://schemas.microsoft.com/office/drawing/2014/main" id="{DE832B51-A3B5-CE47-B765-034670B495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663" y="5733581"/>
            <a:ext cx="2052000" cy="1363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9" name="Picture 26">
            <a:extLst>
              <a:ext uri="{FF2B5EF4-FFF2-40B4-BE49-F238E27FC236}">
                <a16:creationId xmlns:a16="http://schemas.microsoft.com/office/drawing/2014/main" id="{682A31CA-692A-FB40-A9C4-74A458C84B30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-4000"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7709" y="4249707"/>
            <a:ext cx="2033908" cy="1364361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743101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A995A9-4A10-A948-A853-DC33E4106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Plicio’n ddiogel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554A825-5824-A543-8AF2-0E5BC01171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7578" y="1287981"/>
            <a:ext cx="3684672" cy="5638599"/>
          </a:xfrm>
        </p:spPr>
        <p:txBody>
          <a:bodyPr/>
          <a:lstStyle/>
          <a:p>
            <a:r>
              <a:rPr lang="cy-GB" dirty="0"/>
              <a:t>Daliwch y llysieuyn gyda’ch bysedd yn gafael ar y brig. Sicrhewch fod gennych afael gadarn a bod gwaelod y llysieuyn yn gadarn ar y bwrdd torri.</a:t>
            </a:r>
            <a:endParaRPr lang="en-GB" dirty="0"/>
          </a:p>
          <a:p>
            <a:pPr>
              <a:spcBef>
                <a:spcPts val="2000"/>
              </a:spcBef>
            </a:pPr>
            <a:r>
              <a:rPr lang="cy-GB" dirty="0"/>
              <a:t>Sicrhewch fod gennych afael gadarn ar y pliciwr a’ch bod yn dechrau hanner ffordd i lawr y llysieuyn.</a:t>
            </a:r>
            <a:endParaRPr lang="en-GB" dirty="0"/>
          </a:p>
          <a:p>
            <a:pPr>
              <a:spcBef>
                <a:spcPts val="3400"/>
              </a:spcBef>
            </a:pPr>
            <a:r>
              <a:rPr lang="cy-GB" dirty="0"/>
              <a:t>Peidiwch â phwyso’n rhy galed a phliciwch y foronen yn ysgafn i ffwrdd o’ch bysedd a’ch corff.</a:t>
            </a:r>
            <a:endParaRPr lang="en-GB" dirty="0"/>
          </a:p>
          <a:p>
            <a:pPr>
              <a:spcBef>
                <a:spcPts val="5800"/>
              </a:spcBef>
            </a:pPr>
            <a:r>
              <a:rPr lang="cy-GB" dirty="0"/>
              <a:t>Wrth i chi blicio, dylech gylchdroi’r foronen yn eich bysedd a chadw’r pliciwr i symud.</a:t>
            </a:r>
            <a:endParaRPr lang="en-GB" dirty="0"/>
          </a:p>
        </p:txBody>
      </p:sp>
      <p:pic>
        <p:nvPicPr>
          <p:cNvPr id="7" name="Picture 18">
            <a:extLst>
              <a:ext uri="{FF2B5EF4-FFF2-40B4-BE49-F238E27FC236}">
                <a16:creationId xmlns:a16="http://schemas.microsoft.com/office/drawing/2014/main" id="{7436278F-6881-3D4E-AC50-67FB76B59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728" y="1281113"/>
            <a:ext cx="2046540" cy="136436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9">
            <a:extLst>
              <a:ext uri="{FF2B5EF4-FFF2-40B4-BE49-F238E27FC236}">
                <a16:creationId xmlns:a16="http://schemas.microsoft.com/office/drawing/2014/main" id="{E5E363E2-81A7-AA41-B169-EDC106807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728" y="2848374"/>
            <a:ext cx="2032999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25">
            <a:extLst>
              <a:ext uri="{FF2B5EF4-FFF2-40B4-BE49-F238E27FC236}">
                <a16:creationId xmlns:a16="http://schemas.microsoft.com/office/drawing/2014/main" id="{DE30FC7B-1F5A-0F40-9E93-EC7E6A1979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728" y="5965448"/>
            <a:ext cx="2032999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6">
            <a:extLst>
              <a:ext uri="{FF2B5EF4-FFF2-40B4-BE49-F238E27FC236}">
                <a16:creationId xmlns:a16="http://schemas.microsoft.com/office/drawing/2014/main" id="{AA4BE9B7-0C01-8A4F-8328-A2763A50CF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728" y="4406608"/>
            <a:ext cx="2033907" cy="135593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7E83A82-9732-E548-B93F-833FCBCCDE1B}"/>
              </a:ext>
            </a:extLst>
          </p:cNvPr>
          <p:cNvSpPr txBox="1">
            <a:spLocks/>
          </p:cNvSpPr>
          <p:nvPr/>
        </p:nvSpPr>
        <p:spPr>
          <a:xfrm>
            <a:off x="934435" y="7378502"/>
            <a:ext cx="4974876" cy="1193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5600" indent="-344488" algn="l" defTabSz="6858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7000"/>
              </a:lnSpc>
            </a:pPr>
            <a:r>
              <a:rPr lang="cy-GB" dirty="0"/>
              <a:t>Os ydych chi’n plicio llysieuyn crwn fel taten, gwnewch yn siŵr bod gennych afael gadarnach ar y daten, ond dilynwch yr un rheol: pliciwch i ffwrdd o’ch corff. </a:t>
            </a:r>
          </a:p>
        </p:txBody>
      </p:sp>
    </p:spTree>
    <p:extLst>
      <p:ext uri="{BB962C8B-B14F-4D97-AF65-F5344CB8AC3E}">
        <p14:creationId xmlns:p14="http://schemas.microsoft.com/office/powerpoint/2010/main" val="2328415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A995A9-4A10-A948-A853-DC33E4106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Torri nionod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554A825-5824-A543-8AF2-0E5BC01171E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7578" y="1287981"/>
            <a:ext cx="3673242" cy="7298328"/>
          </a:xfrm>
        </p:spPr>
        <p:txBody>
          <a:bodyPr/>
          <a:lstStyle/>
          <a:p>
            <a:r>
              <a:rPr lang="cy-GB" dirty="0"/>
              <a:t>Gan ddefnyddio gafael crafanc, torrwch yr ochr sydd yn edrych fel ‘cynffon’ oddi ar y nionyn / sialot. Peidiwch â thorri’r gwreiddyn i ffwrdd neu ni fydd y nionyn yn dal ei siâp.</a:t>
            </a:r>
            <a:endParaRPr lang="en-GB" dirty="0"/>
          </a:p>
          <a:p>
            <a:pPr>
              <a:spcBef>
                <a:spcPts val="2000"/>
              </a:spcBef>
            </a:pPr>
            <a:r>
              <a:rPr lang="cy-GB" dirty="0"/>
              <a:t>Yna, gan bysedd, tynnwch hddefnyddio’r dull pont, torrwch y winwnsyn yn ei hanner.</a:t>
            </a:r>
          </a:p>
          <a:p>
            <a:pPr>
              <a:spcBef>
                <a:spcPts val="4000"/>
              </a:spcBef>
            </a:pPr>
            <a:r>
              <a:rPr lang="cy-GB" dirty="0"/>
              <a:t>Gan ddefnyddio’ch aen allanol y croen ac 1 haen o nionyn.</a:t>
            </a:r>
            <a:endParaRPr lang="en-GB" dirty="0"/>
          </a:p>
          <a:p>
            <a:pPr>
              <a:spcBef>
                <a:spcPts val="5500"/>
              </a:spcBef>
            </a:pPr>
            <a:r>
              <a:rPr lang="cy-GB" dirty="0"/>
              <a:t>Gan ddefnyddio blaen eich cyllell, torrwch dafelli i’r nionyn. Peidiwch â thorri’r holl ffordd drwodd. Sicrhewch eich bod yn torri tuag at y gwreiddyn.</a:t>
            </a:r>
            <a:endParaRPr lang="en-GB" dirty="0"/>
          </a:p>
          <a:p>
            <a:pPr>
              <a:spcBef>
                <a:spcPts val="1600"/>
              </a:spcBef>
            </a:pPr>
            <a:r>
              <a:rPr lang="cy-GB" dirty="0"/>
              <a:t>Sicrhewch fod gennych afael gadarn ar y nionyn. Trowch </a:t>
            </a:r>
            <a:br>
              <a:rPr lang="cy-GB" dirty="0"/>
            </a:br>
            <a:r>
              <a:rPr lang="cy-GB" dirty="0"/>
              <a:t>y nionyn i’r gwrthwyneb i’r </a:t>
            </a:r>
            <a:br>
              <a:rPr lang="cy-GB" dirty="0"/>
            </a:br>
            <a:r>
              <a:rPr lang="cy-GB" dirty="0"/>
              <a:t>tafelli rydych wedi’u sleisio </a:t>
            </a:r>
            <a:br>
              <a:rPr lang="cy-GB" dirty="0"/>
            </a:br>
            <a:r>
              <a:rPr lang="cy-GB" dirty="0"/>
              <a:t>a’i dorri’n ddarnau bach.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A0DF119B-D445-C14E-89FB-CEBD58345C5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663" y="7221358"/>
            <a:ext cx="2052000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FAD19585-93AA-5A45-B1ED-57F26E2F0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7709" y="1300720"/>
            <a:ext cx="2033908" cy="134338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19">
            <a:extLst>
              <a:ext uri="{FF2B5EF4-FFF2-40B4-BE49-F238E27FC236}">
                <a16:creationId xmlns:a16="http://schemas.microsoft.com/office/drawing/2014/main" id="{11BDFE93-3829-7941-831B-7AC3E46024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663" y="2770652"/>
            <a:ext cx="2052000" cy="13553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Picture 25">
            <a:extLst>
              <a:ext uri="{FF2B5EF4-FFF2-40B4-BE49-F238E27FC236}">
                <a16:creationId xmlns:a16="http://schemas.microsoft.com/office/drawing/2014/main" id="{DE832B51-A3B5-CE47-B765-034670B49565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contrast="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663" y="5733581"/>
            <a:ext cx="2051999" cy="13637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9" name="Picture 26">
            <a:extLst>
              <a:ext uri="{FF2B5EF4-FFF2-40B4-BE49-F238E27FC236}">
                <a16:creationId xmlns:a16="http://schemas.microsoft.com/office/drawing/2014/main" id="{682A31CA-692A-FB40-A9C4-74A458C84B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7709" y="4260196"/>
            <a:ext cx="2033908" cy="1343383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859894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Word Template</Template>
  <TotalTime>1048</TotalTime>
  <Words>1030</Words>
  <Application>Microsoft Macintosh PowerPoint</Application>
  <PresentationFormat>A4 Paper (210x297 mm)</PresentationFormat>
  <Paragraphs>63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Tahoma</vt:lpstr>
      <vt:lpstr>Office Theme</vt:lpstr>
      <vt:lpstr>Cam 9: Gwneud cynnyrch bwyd </vt:lpstr>
      <vt:lpstr>Dull pont</vt:lpstr>
      <vt:lpstr>Dull crafanc</vt:lpstr>
      <vt:lpstr>Plicio ffrwythau (1)</vt:lpstr>
      <vt:lpstr>Plicio ffrwythau (2)</vt:lpstr>
      <vt:lpstr>Creu ciwbiau (1)</vt:lpstr>
      <vt:lpstr>Creu ciwbiau (2)</vt:lpstr>
      <vt:lpstr>Plicio’n ddiogel</vt:lpstr>
      <vt:lpstr>Torri nionod</vt:lpstr>
      <vt:lpstr>Torri madarch</vt:lpstr>
      <vt:lpstr>Dysgu gan y gweithwyr  proffesiynol </vt:lpstr>
      <vt:lpstr>Cynllunio’ch pryd bwyd</vt:lpstr>
      <vt:lpstr>Gadewch i ni baratoi  i goginio!</vt:lpstr>
      <vt:lpstr>Diogelwch cyllyll</vt:lpstr>
    </vt:vector>
  </TitlesOfParts>
  <Company>Armitage CE Primary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Haydn Bettles</dc:creator>
  <cp:lastModifiedBy>Nick Smith</cp:lastModifiedBy>
  <cp:revision>55</cp:revision>
  <dcterms:created xsi:type="dcterms:W3CDTF">2018-12-16T18:24:32Z</dcterms:created>
  <dcterms:modified xsi:type="dcterms:W3CDTF">2019-12-08T14:03:36Z</dcterms:modified>
</cp:coreProperties>
</file>