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8" r:id="rId2"/>
    <p:sldId id="257" r:id="rId3"/>
    <p:sldId id="268" r:id="rId4"/>
    <p:sldId id="260" r:id="rId5"/>
    <p:sldId id="261" r:id="rId6"/>
    <p:sldId id="262" r:id="rId7"/>
    <p:sldId id="264" r:id="rId8"/>
    <p:sldId id="265" r:id="rId9"/>
    <p:sldId id="259" r:id="rId10"/>
    <p:sldId id="269" r:id="rId11"/>
    <p:sldId id="270" r:id="rId12"/>
    <p:sldId id="278" r:id="rId13"/>
    <p:sldId id="272" r:id="rId14"/>
    <p:sldId id="273" r:id="rId15"/>
    <p:sldId id="274" r:id="rId16"/>
    <p:sldId id="276" r:id="rId17"/>
    <p:sldId id="277" r:id="rId18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339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3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C7359FAB-6E3A-4997-A05A-361769704038}" type="datetimeFigureOut">
              <a:rPr lang="en-GB" smtClean="0"/>
              <a:t>20/12/2018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DBE7C76-84DB-4394-BCC6-A744F612DB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5581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219437A5-0ACB-4D9C-BF0B-DA26AB4C1022}" type="datetimeFigureOut">
              <a:rPr lang="en-GB" smtClean="0"/>
              <a:t>20/12/2018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557B09A7-EFBC-4126-AA31-3F8E72D8BE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2952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988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Possible answers: What product/s to sell, how much to charge, where they should sell them (stall, shop, website), who do</a:t>
            </a:r>
            <a:r>
              <a:rPr lang="en-GB" baseline="0" dirty="0" smtClean="0"/>
              <a:t> we want to buy them?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266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548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728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083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477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4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44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23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37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220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12/20/2018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8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6" y="5661248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Stage 1: Introduction</a:t>
            </a:r>
            <a:endParaRPr lang="en-GB" sz="24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VAG Rounded" panose="020B0500000000000000" pitchFamily="34" charset="0"/>
              </a:rPr>
              <a:t> </a:t>
            </a:r>
            <a:endParaRPr lang="en-GB" dirty="0">
              <a:solidFill>
                <a:schemeClr val="bg1"/>
              </a:solidFill>
              <a:latin typeface="VAG Rounded" panose="020B0500000000000000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230" y="908720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1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476672"/>
            <a:ext cx="7992888" cy="586362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1187624" y="738468"/>
            <a:ext cx="6768752" cy="21667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Branding</a:t>
            </a:r>
          </a:p>
          <a:p>
            <a:pPr marL="342900" lvl="0" indent="-342900" algn="ctr">
              <a:spcBef>
                <a:spcPct val="20000"/>
              </a:spcBef>
            </a:pPr>
            <a:endParaRPr lang="en-GB" sz="110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1: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Talk to your business group and decide on a name for your new business. </a:t>
            </a:r>
          </a:p>
          <a:p>
            <a:pPr marL="342900" lvl="0" indent="-342900">
              <a:spcBef>
                <a:spcPct val="20000"/>
              </a:spcBef>
            </a:pPr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2: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Design your company logo.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5187649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521788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4307" y="4061848"/>
            <a:ext cx="1204938" cy="200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5066275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9245" y="3551223"/>
            <a:ext cx="3429883" cy="84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462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20"/>
            <a:ext cx="8064895" cy="56886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35595" y="1340768"/>
            <a:ext cx="7272808" cy="31085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 this project, we will be growing our own ingredients to make our food products but first we need to remind ourselves where food comes from.</a:t>
            </a:r>
          </a:p>
          <a:p>
            <a:pPr algn="ctr"/>
            <a:endParaRPr lang="en-GB" sz="2800" dirty="0" smtClean="0">
              <a:solidFill>
                <a:srgbClr val="00B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Talk to your business group: what  ingredients can we grow ourselves?</a:t>
            </a:r>
            <a:endParaRPr lang="en-GB" sz="2800" b="1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8511" y="4449311"/>
            <a:ext cx="4846975" cy="21084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6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08720"/>
            <a:ext cx="8064895" cy="43924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683568" y="1394773"/>
            <a:ext cx="792087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Which ingredients can we grow ourselves?</a:t>
            </a:r>
          </a:p>
          <a:p>
            <a:pPr algn="ctr"/>
            <a:endParaRPr lang="en-GB" sz="2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528963"/>
            <a:ext cx="2088232" cy="31294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33409" y="2315342"/>
            <a:ext cx="2051650" cy="32391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4581127"/>
            <a:ext cx="3024335" cy="23825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3584158"/>
            <a:ext cx="3278002" cy="21882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5" y="2315342"/>
            <a:ext cx="3074642" cy="20497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9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539552" y="965759"/>
            <a:ext cx="8064895" cy="5199545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935595" y="836712"/>
            <a:ext cx="7272808" cy="45858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3200" b="1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Many fruit and vegetables can be grown in this country from seeds.</a:t>
            </a:r>
          </a:p>
          <a:p>
            <a:pPr algn="ctr"/>
            <a:endParaRPr lang="en-GB" sz="28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Talk to your business group: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you name any?</a:t>
            </a:r>
          </a:p>
          <a:p>
            <a:pPr algn="ctr"/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Why can’t we grow all types of fruit and vegetables in the U.K?</a:t>
            </a:r>
          </a:p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56040" y="4934008"/>
            <a:ext cx="1831918" cy="13003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5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251520" y="937840"/>
            <a:ext cx="8568952" cy="522746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87202" y="854276"/>
            <a:ext cx="8280920" cy="61247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800" dirty="0" smtClean="0">
              <a:solidFill>
                <a:srgbClr val="FF3399"/>
              </a:solidFill>
              <a:latin typeface="VAG Rounded" panose="020B0500000000000000" pitchFamily="34" charset="0"/>
            </a:endParaRPr>
          </a:p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British fruit &amp; vegetables grown from seeds:</a:t>
            </a:r>
          </a:p>
          <a:p>
            <a:pPr algn="ctr"/>
            <a:endParaRPr lang="en-GB" sz="2400" dirty="0" smtClean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Lettuce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Tomatoes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Radishes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Carrots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Beans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Spinach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Pumpkins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Cucumbers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Radishes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Strawberries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Blackberries</a:t>
            </a:r>
          </a:p>
          <a:p>
            <a:pPr marL="342900" indent="-342900" algn="ctr">
              <a:buFontTx/>
              <a:buChar char="-"/>
            </a:pP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Rhubarb</a:t>
            </a:r>
          </a:p>
          <a:p>
            <a:pPr marL="342900" indent="-342900" algn="ctr">
              <a:buFontTx/>
              <a:buChar char="-"/>
            </a:pPr>
            <a:endParaRPr lang="en-GB" sz="1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1400" dirty="0" smtClean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82918">
            <a:off x="97195" y="2296663"/>
            <a:ext cx="1580455" cy="23749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300512" y="3742412"/>
            <a:ext cx="1967853" cy="27840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4873">
            <a:off x="7417427" y="1898160"/>
            <a:ext cx="1819397" cy="27290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57208">
            <a:off x="1090624" y="3772783"/>
            <a:ext cx="1829280" cy="27232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008" y="1897581"/>
            <a:ext cx="1751738" cy="2486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982184">
            <a:off x="5252760" y="2255898"/>
            <a:ext cx="2360188" cy="17701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654" y="1997034"/>
            <a:ext cx="9160718" cy="484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 Diagonal Corner Rectangle 3"/>
          <p:cNvSpPr/>
          <p:nvPr/>
        </p:nvSpPr>
        <p:spPr>
          <a:xfrm>
            <a:off x="-612576" y="0"/>
            <a:ext cx="10369152" cy="423992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51520" y="561030"/>
            <a:ext cx="8640960" cy="39395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Seasonality and Lifecycles</a:t>
            </a:r>
          </a:p>
          <a:p>
            <a:pPr algn="ctr"/>
            <a:endParaRPr lang="en-GB" sz="3200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Different fruit and vegetables grow and can be harvested at different times of the year. </a:t>
            </a: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If we want our crops to be ready to be harvested and made into a food product by the end of term, we need to consider seasonality and how long the crops will take to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grow and produce crops (this is called the plant’s lifecycle).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1400" dirty="0" smtClean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8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251520" y="332656"/>
            <a:ext cx="8640960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67544" y="494089"/>
            <a:ext cx="8208912" cy="56630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task: exploring seeds</a:t>
            </a:r>
          </a:p>
          <a:p>
            <a:pPr algn="ctr"/>
            <a:endParaRPr lang="en-GB" sz="2400" dirty="0">
              <a:solidFill>
                <a:srgbClr val="E8580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Read the information on the seed packets and consider the following questions:</a:t>
            </a:r>
          </a:p>
          <a:p>
            <a:pPr algn="ctr"/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will the crops need to be planted? </a:t>
            </a: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long will they take to crop (produce vegetables or fruit)? </a:t>
            </a: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 the produce be ready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use to make our recipes?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Which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plants should provide the highest yield?</a:t>
            </a: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1400" dirty="0" smtClean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4887717"/>
            <a:ext cx="3808384" cy="25389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3"/>
          <p:cNvSpPr/>
          <p:nvPr/>
        </p:nvSpPr>
        <p:spPr>
          <a:xfrm>
            <a:off x="611560" y="188640"/>
            <a:ext cx="7920880" cy="429164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19572" y="479188"/>
            <a:ext cx="7704856" cy="40010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Decision time!</a:t>
            </a:r>
          </a:p>
          <a:p>
            <a:pPr algn="ctr"/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on your exploration, which vegetable seeds do you think we should grow?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1400" dirty="0" smtClean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marL="342900" indent="-342900" algn="ctr">
              <a:buFontTx/>
              <a:buChar char="-"/>
            </a:pPr>
            <a:endParaRPr lang="en-GB" sz="2400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302" y="3212976"/>
            <a:ext cx="8933395" cy="59555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404664"/>
            <a:ext cx="8357366" cy="4896544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9323" y="548680"/>
            <a:ext cx="7272808" cy="52014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Challenge!</a:t>
            </a:r>
          </a:p>
          <a:p>
            <a:pPr algn="ctr"/>
            <a:endParaRPr lang="en-GB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algn="ctr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Year 5!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children of the UK need your help!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Every day, they peer hopefully at the menu of their school lunch supplier only to be greeted by the same old offerings: bland baguettes, tasteless toasties and yet another plate of stale sandwiches!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are giving YOU the task of setting up your own farm shop business to grow your ingredients, design and make a brand new lunchtime food and save the children of the UK from their lunchtime boredom.</a:t>
            </a:r>
          </a:p>
          <a:p>
            <a:pPr algn="ctr"/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Good luck! </a:t>
            </a:r>
          </a:p>
          <a:p>
            <a:pPr algn="ctr"/>
            <a:endParaRPr lang="en-GB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algn="ctr"/>
            <a:endParaRPr lang="en-GB" dirty="0" smtClean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5679" y="4293095"/>
            <a:ext cx="3651902" cy="24231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3588" y="4408867"/>
            <a:ext cx="2530252" cy="23227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9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67544" y="908720"/>
            <a:ext cx="8280920" cy="4968552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311360"/>
            <a:ext cx="7272808" cy="36071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Setting up your farm shop business</a:t>
            </a:r>
          </a:p>
          <a:p>
            <a:pPr algn="ctr"/>
            <a:endParaRPr lang="en-GB" sz="3600" b="1" dirty="0" smtClean="0">
              <a:latin typeface="VAG Rounded" panose="020B0500000000000000" pitchFamily="34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en-GB" sz="2400" dirty="0">
                <a:latin typeface="VAGRounded-Light" panose="020B0400000000000000" pitchFamily="34" charset="0"/>
              </a:rPr>
              <a:t>When setting up a business, </a:t>
            </a:r>
            <a:r>
              <a:rPr lang="en-GB" sz="2400" b="1" dirty="0">
                <a:solidFill>
                  <a:srgbClr val="E85803"/>
                </a:solidFill>
                <a:latin typeface="VAGRounded-Light" panose="020B0400000000000000" pitchFamily="34" charset="0"/>
              </a:rPr>
              <a:t>entrepreneurs</a:t>
            </a:r>
            <a:r>
              <a:rPr lang="en-GB" sz="2400" dirty="0">
                <a:solidFill>
                  <a:srgbClr val="E85803"/>
                </a:solidFill>
                <a:latin typeface="VAGRounded-Light" panose="020B0400000000000000" pitchFamily="34" charset="0"/>
              </a:rPr>
              <a:t> </a:t>
            </a:r>
            <a:r>
              <a:rPr lang="en-GB" sz="2400" dirty="0">
                <a:latin typeface="VAGRounded-Light" panose="020B0400000000000000" pitchFamily="34" charset="0"/>
              </a:rPr>
              <a:t>need to consider lots of factors.</a:t>
            </a:r>
          </a:p>
          <a:p>
            <a:pPr marL="342900" lvl="0" indent="-342900" algn="ctr">
              <a:spcBef>
                <a:spcPct val="20000"/>
              </a:spcBef>
            </a:pPr>
            <a:endParaRPr lang="en-GB" sz="2400" dirty="0">
              <a:latin typeface="VAGRounded-Light" panose="020B0400000000000000" pitchFamily="34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en-GB" sz="2400" dirty="0">
                <a:latin typeface="VAGRounded-Light" panose="020B0400000000000000" pitchFamily="34" charset="0"/>
              </a:rPr>
              <a:t>What do you think these might be? </a:t>
            </a:r>
            <a:r>
              <a:rPr lang="en-GB" sz="2400" dirty="0" smtClean="0">
                <a:latin typeface="VAGRounded-Light" panose="020B0400000000000000" pitchFamily="34" charset="0"/>
              </a:rPr>
              <a:t>Talk to your group!</a:t>
            </a:r>
            <a:endParaRPr lang="en-GB" sz="2400" dirty="0">
              <a:latin typeface="VAGRounded-Light" panose="020B0400000000000000" pitchFamily="34" charset="0"/>
            </a:endParaRPr>
          </a:p>
          <a:p>
            <a:pPr algn="ctr"/>
            <a:endParaRPr lang="en-GB" dirty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pPr algn="ctr"/>
            <a:endParaRPr lang="en-GB" dirty="0" smtClean="0">
              <a:solidFill>
                <a:schemeClr val="accent1"/>
              </a:solidFill>
              <a:latin typeface="VAGRounded-Light" panose="020B0400000000000000" pitchFamily="34" charset="0"/>
            </a:endParaRPr>
          </a:p>
          <a:p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4293096"/>
            <a:ext cx="2808312" cy="19622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9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476672"/>
            <a:ext cx="8568952" cy="5328592"/>
          </a:xfrm>
          <a:prstGeom prst="round2DiagRect">
            <a:avLst/>
          </a:prstGeom>
          <a:solidFill>
            <a:schemeClr val="bg1"/>
          </a:solidFill>
          <a:ln w="57150"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23528" y="548680"/>
            <a:ext cx="8278286" cy="34470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Marketing</a:t>
            </a:r>
          </a:p>
          <a:p>
            <a:pPr algn="ctr"/>
            <a:endParaRPr lang="en-GB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r>
              <a:rPr lang="en-GB" sz="2000" i="1" dirty="0" smtClean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</a:t>
            </a:r>
            <a:r>
              <a:rPr lang="en-GB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Marketing is influencing behaviour to persuade people to buy more of your products, more often, for more money.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  <a:p>
            <a:pPr algn="ctr">
              <a:buNone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Mark W. Schaefer</a:t>
            </a:r>
          </a:p>
          <a:p>
            <a:pPr algn="ctr">
              <a:buNone/>
            </a:pP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buNone/>
            </a:pPr>
            <a:r>
              <a:rPr lang="en-GB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“Marketing is products that don’t come back and consumers that do.</a:t>
            </a:r>
            <a:r>
              <a:rPr lang="en-GB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  <a:p>
            <a:pPr algn="ctr">
              <a:buNone/>
            </a:pPr>
            <a:r>
              <a:rPr lang="en-GB" sz="2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Steve Dawson</a:t>
            </a:r>
          </a:p>
          <a:p>
            <a:pPr algn="ctr">
              <a:buNone/>
            </a:pPr>
            <a:endParaRPr lang="en-GB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buNone/>
            </a:pPr>
            <a:r>
              <a:rPr lang="en-GB" sz="2000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do you think these quotes mean?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6480" y="4321886"/>
            <a:ext cx="6972382" cy="253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94783" y="1223625"/>
            <a:ext cx="7992888" cy="3888432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99592" y="1556792"/>
            <a:ext cx="7272808" cy="29238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Think…</a:t>
            </a:r>
          </a:p>
          <a:p>
            <a:pPr algn="ctr"/>
            <a:endParaRPr lang="en-GB" sz="3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you go into a supermarket, what influences the products that you and your parents choose to buy?</a:t>
            </a:r>
          </a:p>
          <a:p>
            <a:pPr algn="ctr"/>
            <a:endParaRPr lang="en-GB" sz="3600" dirty="0">
              <a:solidFill>
                <a:srgbClr val="FF0000"/>
              </a:solidFill>
              <a:latin typeface="VAG Rounded" panose="020B0500000000000000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35" b="90000" l="9455" r="93091">
                        <a14:foregroundMark x1="56364" y1="46452" x2="56364" y2="46452"/>
                        <a14:foregroundMark x1="51636" y1="49355" x2="51636" y2="49355"/>
                        <a14:foregroundMark x1="46909" y1="48387" x2="46909" y2="48387"/>
                        <a14:foregroundMark x1="44000" y1="47419" x2="44000" y2="47419"/>
                        <a14:foregroundMark x1="53455" y1="44839" x2="53455" y2="44839"/>
                        <a14:foregroundMark x1="33091" y1="15484" x2="33091" y2="15484"/>
                        <a14:foregroundMark x1="30909" y1="17742" x2="30909" y2="17742"/>
                        <a14:foregroundMark x1="57818" y1="50645" x2="57818" y2="50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947354"/>
            <a:ext cx="2672426" cy="3012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9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1049" y="-243408"/>
            <a:ext cx="4366220" cy="29108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5216" y="-243408"/>
            <a:ext cx="4032448" cy="26882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357900"/>
            <a:ext cx="2251529" cy="2421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9702" y="4309369"/>
            <a:ext cx="4229108" cy="29231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C:\Users\jdevine\Pictures\Farming STEMterprise\special offers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4341631"/>
            <a:ext cx="4366220" cy="29109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2131092"/>
            <a:ext cx="3430020" cy="2813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71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94783" y="404664"/>
            <a:ext cx="7992888" cy="590465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81264" y="1268760"/>
            <a:ext cx="7272808" cy="44012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4 Ps of Marketing</a:t>
            </a:r>
          </a:p>
          <a:p>
            <a:pPr algn="ctr"/>
            <a:endParaRPr lang="en-GB" sz="36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planning their marketing strategy, businesses need to consider 4 main factors:</a:t>
            </a:r>
          </a:p>
          <a:p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Place</a:t>
            </a:r>
          </a:p>
          <a:p>
            <a:endParaRPr lang="en-GB" sz="3600" dirty="0">
              <a:solidFill>
                <a:srgbClr val="FF0000"/>
              </a:solidFill>
              <a:latin typeface="VAG Rounded" panose="020B0500000000000000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726" y="4725144"/>
            <a:ext cx="5826274" cy="211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09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41499" y="260648"/>
            <a:ext cx="8136904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765972" y="404664"/>
            <a:ext cx="7704856" cy="467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</a:t>
            </a:r>
          </a:p>
          <a:p>
            <a:pPr algn="ctr"/>
            <a:endParaRPr lang="en-GB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>
              <a:spcBef>
                <a:spcPct val="20000"/>
              </a:spcBef>
            </a:pP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product is anything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that satisfies a customer’s need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>
              <a:spcBef>
                <a:spcPct val="20000"/>
              </a:spcBef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product will be </a:t>
            </a:r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healthy lunchtime food for children.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will make it using an ingredient that we can grow ourselves.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designing a product, businesses need to make sure they stand out from their </a:t>
            </a:r>
            <a:r>
              <a:rPr lang="en-GB" sz="24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competitors</a:t>
            </a:r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offer something new and exciting.</a:t>
            </a:r>
          </a:p>
          <a:p>
            <a:endParaRPr lang="en-GB" sz="36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390" y="4725144"/>
            <a:ext cx="3430433" cy="22768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7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611560" y="476672"/>
            <a:ext cx="7992888" cy="5863628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99592" y="738468"/>
            <a:ext cx="7272808" cy="23945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 smtClean="0">
                <a:solidFill>
                  <a:srgbClr val="E8580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Branding</a:t>
            </a:r>
          </a:p>
          <a:p>
            <a:pPr algn="ctr"/>
            <a:endParaRPr lang="en-GB" sz="2000" b="1" dirty="0" smtClean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One way of standing out from the competition is to create a strong brand with a memorable logo.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900" y="4947626"/>
            <a:ext cx="2389069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3508" y="3597185"/>
            <a:ext cx="1763461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11080" y="4509120"/>
            <a:ext cx="1059333" cy="176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5570" y="4950788"/>
            <a:ext cx="2033221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313543"/>
            <a:ext cx="3728839" cy="923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3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618</Words>
  <Application>Microsoft Office PowerPoint</Application>
  <PresentationFormat>On-screen Show (4:3)</PresentationFormat>
  <Paragraphs>96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Joshua Payne</cp:lastModifiedBy>
  <cp:revision>69</cp:revision>
  <cp:lastPrinted>2018-12-20T09:01:04Z</cp:lastPrinted>
  <dcterms:created xsi:type="dcterms:W3CDTF">2018-09-12T12:37:28Z</dcterms:created>
  <dcterms:modified xsi:type="dcterms:W3CDTF">2018-12-20T10:49:59Z</dcterms:modified>
</cp:coreProperties>
</file>