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803"/>
    <a:srgbClr val="DFDFFF"/>
    <a:srgbClr val="CCEDFF"/>
    <a:srgbClr val="FFE7E8"/>
    <a:srgbClr val="FFFFCC"/>
    <a:srgbClr val="F5DE38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01"/>
    <p:restoredTop sz="94558"/>
  </p:normalViewPr>
  <p:slideViewPr>
    <p:cSldViewPr>
      <p:cViewPr varScale="1">
        <p:scale>
          <a:sx n="152" d="100"/>
          <a:sy n="152" d="100"/>
        </p:scale>
        <p:origin x="656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109" d="100"/>
          <a:sy n="109" d="100"/>
        </p:scale>
        <p:origin x="4728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9273A0F-3B13-D841-A707-03B4216EA8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y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40A439-2D68-154D-B9B4-0E0203E2295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42F29-83C6-0443-AA30-FBDFE7C021E6}" type="datetimeFigureOut">
              <a:rPr lang="cy-GB" smtClean="0"/>
              <a:t>08/12/19</a:t>
            </a:fld>
            <a:endParaRPr lang="cy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A31725-2096-6A46-9ED8-F573F702F81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y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BFD3B-98B1-4D4C-A1FF-670C78041F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8E6625-9A6A-BA41-B539-684CA802E7C3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39050288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y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928E9A-947C-4D8E-9B83-D6CC267356BF}" type="datetimeFigureOut">
              <a:rPr lang="cy-GB" noProof="0" smtClean="0"/>
              <a:t>08/12/19</a:t>
            </a:fld>
            <a:endParaRPr lang="cy-GB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y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y-GB" noProof="0"/>
              <a:t>Click to edit Master text styles</a:t>
            </a:r>
          </a:p>
          <a:p>
            <a:pPr lvl="1"/>
            <a:r>
              <a:rPr lang="cy-GB" noProof="0"/>
              <a:t>Second level</a:t>
            </a:r>
          </a:p>
          <a:p>
            <a:pPr lvl="2"/>
            <a:r>
              <a:rPr lang="cy-GB" noProof="0"/>
              <a:t>Third level</a:t>
            </a:r>
          </a:p>
          <a:p>
            <a:pPr lvl="3"/>
            <a:r>
              <a:rPr lang="cy-GB" noProof="0"/>
              <a:t>Fourth level</a:t>
            </a:r>
          </a:p>
          <a:p>
            <a:pPr lvl="4"/>
            <a:r>
              <a:rPr lang="cy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y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6DF4-31BE-4F35-8181-1A38D60EE214}" type="slidenum">
              <a:rPr lang="cy-GB" noProof="0" smtClean="0"/>
              <a:t>‹#›</a:t>
            </a:fld>
            <a:endParaRPr lang="cy-GB" noProof="0"/>
          </a:p>
        </p:txBody>
      </p:sp>
    </p:spTree>
    <p:extLst>
      <p:ext uri="{BB962C8B-B14F-4D97-AF65-F5344CB8AC3E}">
        <p14:creationId xmlns:p14="http://schemas.microsoft.com/office/powerpoint/2010/main" val="2592300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y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6DF4-31BE-4F35-8181-1A38D60EE214}" type="slidenum">
              <a:rPr lang="cy-GB" noProof="0" smtClean="0"/>
              <a:t>1</a:t>
            </a:fld>
            <a:endParaRPr lang="cy-GB" noProof="0"/>
          </a:p>
        </p:txBody>
      </p:sp>
    </p:spTree>
    <p:extLst>
      <p:ext uri="{BB962C8B-B14F-4D97-AF65-F5344CB8AC3E}">
        <p14:creationId xmlns:p14="http://schemas.microsoft.com/office/powerpoint/2010/main" val="1890189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5229200"/>
            <a:ext cx="8640960" cy="1080120"/>
          </a:xfrm>
        </p:spPr>
        <p:txBody>
          <a:bodyPr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cy-GB" noProof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4E98AA-961E-7B44-97C4-201C4FF0C9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3223" y="223649"/>
            <a:ext cx="6797555" cy="514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203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706B73EC-6CC0-1D48-A5EA-30925FC36177}"/>
              </a:ext>
            </a:extLst>
          </p:cNvPr>
          <p:cNvSpPr/>
          <p:nvPr userDrawn="1"/>
        </p:nvSpPr>
        <p:spPr>
          <a:xfrm>
            <a:off x="393317" y="843258"/>
            <a:ext cx="8357366" cy="532204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6480720" cy="72008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y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7920880" cy="4248473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600"/>
              </a:spcBef>
              <a:buNone/>
              <a:defRPr sz="2400"/>
            </a:lvl1pPr>
            <a:lvl2pPr marL="361950" indent="-317500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tabLst/>
              <a:defRPr sz="2400"/>
            </a:lvl2pPr>
          </a:lstStyle>
          <a:p>
            <a:pPr lvl="0"/>
            <a:r>
              <a:rPr lang="cy-GB" noProof="0" dirty="0"/>
              <a:t>Click to edit Master text styles</a:t>
            </a:r>
          </a:p>
          <a:p>
            <a:pPr lvl="1"/>
            <a:r>
              <a:rPr lang="cy-GB" noProof="0" dirty="0"/>
              <a:t>Second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2A0A6D-91F0-9249-831C-12D7490F8D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161196"/>
            <a:ext cx="1368152" cy="103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26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od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706B73EC-6CC0-1D48-A5EA-30925FC36177}"/>
              </a:ext>
            </a:extLst>
          </p:cNvPr>
          <p:cNvSpPr/>
          <p:nvPr userDrawn="1"/>
        </p:nvSpPr>
        <p:spPr>
          <a:xfrm>
            <a:off x="393317" y="843258"/>
            <a:ext cx="8357366" cy="532204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6480720" cy="72008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y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1580" y="1628800"/>
            <a:ext cx="7560840" cy="4392488"/>
          </a:xfrm>
        </p:spPr>
        <p:txBody>
          <a:bodyPr>
            <a:normAutofit/>
          </a:bodyPr>
          <a:lstStyle>
            <a:lvl1pPr marL="0" indent="0" algn="l">
              <a:lnSpc>
                <a:spcPct val="90000"/>
              </a:lnSpc>
              <a:spcBef>
                <a:spcPts val="1800"/>
              </a:spcBef>
              <a:buNone/>
              <a:defRPr sz="2800"/>
            </a:lvl1pPr>
            <a:lvl2pPr marL="361950" indent="-354013" algn="l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tabLst/>
              <a:defRPr sz="2800"/>
            </a:lvl2pPr>
          </a:lstStyle>
          <a:p>
            <a:pPr lvl="0"/>
            <a:r>
              <a:rPr lang="cy-GB" noProof="0" dirty="0"/>
              <a:t>Click to edit Master text styles</a:t>
            </a:r>
          </a:p>
          <a:p>
            <a:pPr lvl="1"/>
            <a:r>
              <a:rPr lang="cy-GB" noProof="0" dirty="0"/>
              <a:t>Second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2A0A6D-91F0-9249-831C-12D7490F8D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161196"/>
            <a:ext cx="1368152" cy="103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40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od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706B73EC-6CC0-1D48-A5EA-30925FC36177}"/>
              </a:ext>
            </a:extLst>
          </p:cNvPr>
          <p:cNvSpPr/>
          <p:nvPr userDrawn="1"/>
        </p:nvSpPr>
        <p:spPr>
          <a:xfrm>
            <a:off x="393317" y="843258"/>
            <a:ext cx="8357366" cy="532204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6480720" cy="72008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y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628800"/>
            <a:ext cx="3780420" cy="4392488"/>
          </a:xfrm>
        </p:spPr>
        <p:txBody>
          <a:bodyPr>
            <a:normAutofit/>
          </a:bodyPr>
          <a:lstStyle>
            <a:lvl1pPr marL="0" indent="0" algn="l">
              <a:lnSpc>
                <a:spcPct val="90000"/>
              </a:lnSpc>
              <a:spcBef>
                <a:spcPts val="1800"/>
              </a:spcBef>
              <a:buNone/>
              <a:defRPr sz="2800"/>
            </a:lvl1pPr>
            <a:lvl2pPr marL="361950" indent="-317500" algn="l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tabLst/>
              <a:defRPr sz="2800"/>
            </a:lvl2pPr>
          </a:lstStyle>
          <a:p>
            <a:pPr lvl="0"/>
            <a:r>
              <a:rPr lang="cy-GB" noProof="0" dirty="0"/>
              <a:t>Click to edit Master text styles</a:t>
            </a:r>
          </a:p>
          <a:p>
            <a:pPr lvl="1"/>
            <a:r>
              <a:rPr lang="cy-GB" noProof="0" dirty="0"/>
              <a:t>Second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2A0A6D-91F0-9249-831C-12D7490F8D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161196"/>
            <a:ext cx="1368152" cy="103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769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od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706B73EC-6CC0-1D48-A5EA-30925FC36177}"/>
              </a:ext>
            </a:extLst>
          </p:cNvPr>
          <p:cNvSpPr/>
          <p:nvPr userDrawn="1"/>
        </p:nvSpPr>
        <p:spPr>
          <a:xfrm>
            <a:off x="393317" y="843258"/>
            <a:ext cx="8357366" cy="532204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6480720" cy="72008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y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1580" y="1628800"/>
            <a:ext cx="7560840" cy="4392488"/>
          </a:xfrm>
        </p:spPr>
        <p:txBody>
          <a:bodyPr>
            <a:normAutofit/>
          </a:bodyPr>
          <a:lstStyle>
            <a:lvl1pPr marL="0" indent="0" algn="l">
              <a:lnSpc>
                <a:spcPct val="90000"/>
              </a:lnSpc>
              <a:spcBef>
                <a:spcPts val="600"/>
              </a:spcBef>
              <a:buNone/>
              <a:defRPr sz="1400"/>
            </a:lvl1pPr>
            <a:lvl2pPr marL="314325" indent="-304800" algn="l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400"/>
            </a:lvl2pPr>
          </a:lstStyle>
          <a:p>
            <a:pPr lvl="0"/>
            <a:r>
              <a:rPr lang="cy-GB" noProof="0"/>
              <a:t>Click to edit Master text styles</a:t>
            </a:r>
          </a:p>
          <a:p>
            <a:pPr lvl="1"/>
            <a:r>
              <a:rPr lang="cy-GB" noProof="0"/>
              <a:t>Second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2A0A6D-91F0-9249-831C-12D7490F8D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161196"/>
            <a:ext cx="1368152" cy="103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46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dy 5">
    <p:bg>
      <p:bgPr>
        <a:blipFill dpi="0" rotWithShape="1">
          <a:blip r:embed="rId2">
            <a:alphaModFix amt="4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6480720" cy="72008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y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1580" y="1628800"/>
            <a:ext cx="7560840" cy="4392488"/>
          </a:xfrm>
        </p:spPr>
        <p:txBody>
          <a:bodyPr>
            <a:normAutofit/>
          </a:bodyPr>
          <a:lstStyle>
            <a:lvl1pPr marL="0" indent="0" algn="l">
              <a:lnSpc>
                <a:spcPct val="90000"/>
              </a:lnSpc>
              <a:spcBef>
                <a:spcPts val="600"/>
              </a:spcBef>
              <a:buNone/>
              <a:defRPr sz="1400"/>
            </a:lvl1pPr>
            <a:lvl2pPr marL="314325" indent="-304800" algn="l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400"/>
            </a:lvl2pPr>
          </a:lstStyle>
          <a:p>
            <a:pPr lvl="0"/>
            <a:r>
              <a:rPr lang="cy-GB" noProof="0" dirty="0"/>
              <a:t>Click to edit Master text styles</a:t>
            </a:r>
          </a:p>
          <a:p>
            <a:pPr lvl="1"/>
            <a:r>
              <a:rPr lang="cy-GB" noProof="0" dirty="0"/>
              <a:t>Second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2A0A6D-91F0-9249-831C-12D7490F8D6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161196"/>
            <a:ext cx="1368152" cy="103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52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/>
              <a:t>Click to edit Master title style</a:t>
            </a:r>
            <a:endParaRPr lang="cy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y-GB" noProof="0" dirty="0"/>
              <a:t>Click to edit Master text styles</a:t>
            </a:r>
          </a:p>
          <a:p>
            <a:pPr lvl="1"/>
            <a:r>
              <a:rPr lang="cy-GB" noProof="0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12/8/19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172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6" r:id="rId4"/>
    <p:sldLayoutId id="2147483665" r:id="rId5"/>
    <p:sldLayoutId id="2147483667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E85803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5000"/>
        </a:lnSpc>
        <a:spcBef>
          <a:spcPts val="8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1950" indent="-354013" algn="l" defTabSz="914400" rtl="0" eaLnBrk="1" latinLnBrk="0" hangingPunct="1">
        <a:lnSpc>
          <a:spcPct val="95000"/>
        </a:lnSpc>
        <a:spcBef>
          <a:spcPts val="800"/>
        </a:spcBef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552E1-2C83-CE4F-8451-DFF047556C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cy-GB" dirty="0"/>
              <a:t>Cam 7: Dylunio bwyty</a:t>
            </a:r>
          </a:p>
        </p:txBody>
      </p:sp>
    </p:spTree>
    <p:extLst>
      <p:ext uri="{BB962C8B-B14F-4D97-AF65-F5344CB8AC3E}">
        <p14:creationId xmlns:p14="http://schemas.microsoft.com/office/powerpoint/2010/main" val="756829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CC799-954D-4740-90D1-5C03ACFCB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Amcanion dysgu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1E5F37-85AA-8B4F-941B-A991C03586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800"/>
              </a:spcBef>
            </a:pPr>
            <a:r>
              <a:rPr lang="cy-GB" dirty="0"/>
              <a:t>Dylunio cynllun llawr bwyty</a:t>
            </a:r>
            <a:endParaRPr lang="en-GB" dirty="0"/>
          </a:p>
          <a:p>
            <a:pPr lvl="1">
              <a:spcBef>
                <a:spcPts val="800"/>
              </a:spcBef>
            </a:pPr>
            <a:r>
              <a:rPr lang="cy-GB" dirty="0"/>
              <a:t>Datrys problemau sy’n ymwneud ag arwynebedd a pherimedr</a:t>
            </a:r>
            <a:endParaRPr lang="en-GB" dirty="0"/>
          </a:p>
          <a:p>
            <a:pPr>
              <a:spcBef>
                <a:spcPts val="800"/>
              </a:spcBef>
            </a:pPr>
            <a:r>
              <a:rPr lang="cy-GB" dirty="0"/>
              <a:t>Mae buddsoddwr wedi rhoi rhywfaint o arian i’ch busnes ei wario ar addurno’ch bwyty â thema.</a:t>
            </a:r>
            <a:endParaRPr lang="en-GB" dirty="0"/>
          </a:p>
          <a:p>
            <a:pPr>
              <a:spcBef>
                <a:spcPts val="800"/>
              </a:spcBef>
            </a:pPr>
            <a:r>
              <a:rPr lang="cy-GB" dirty="0"/>
              <a:t>Eich tasg yw defnyddio’r buddsoddiad i </a:t>
            </a:r>
            <a:br>
              <a:rPr lang="cy-GB" dirty="0"/>
            </a:br>
            <a:r>
              <a:rPr lang="cy-GB" dirty="0"/>
              <a:t>addurno waliau a llawr eich bwyty a </a:t>
            </a:r>
            <a:br>
              <a:rPr lang="cy-GB" dirty="0"/>
            </a:br>
            <a:r>
              <a:rPr lang="cy-GB" dirty="0"/>
              <a:t>phrynu’r byrddau, y cadeiriau ac unrhyw </a:t>
            </a:r>
            <a:br>
              <a:rPr lang="cy-GB" dirty="0"/>
            </a:br>
            <a:r>
              <a:rPr lang="cy-GB" dirty="0"/>
              <a:t>beth arall sydd ei angen arnoch chi.</a:t>
            </a:r>
            <a:endParaRPr lang="en-GB" dirty="0"/>
          </a:p>
          <a:p>
            <a:pPr>
              <a:spcBef>
                <a:spcPts val="800"/>
              </a:spcBef>
            </a:pPr>
            <a:r>
              <a:rPr lang="cy-GB" dirty="0">
                <a:solidFill>
                  <a:srgbClr val="E85803"/>
                </a:solidFill>
              </a:rPr>
              <a:t>Bydd angen i chi ddefnyddio’ch sgiliau </a:t>
            </a:r>
            <a:br>
              <a:rPr lang="cy-GB" dirty="0">
                <a:solidFill>
                  <a:srgbClr val="E85803"/>
                </a:solidFill>
              </a:rPr>
            </a:br>
            <a:r>
              <a:rPr lang="cy-GB" dirty="0">
                <a:solidFill>
                  <a:srgbClr val="E85803"/>
                </a:solidFill>
              </a:rPr>
              <a:t>datrys problemau mathemateg i’ch </a:t>
            </a:r>
            <a:br>
              <a:rPr lang="cy-GB" dirty="0">
                <a:solidFill>
                  <a:srgbClr val="E85803"/>
                </a:solidFill>
              </a:rPr>
            </a:br>
            <a:r>
              <a:rPr lang="cy-GB" dirty="0">
                <a:solidFill>
                  <a:srgbClr val="E85803"/>
                </a:solidFill>
              </a:rPr>
              <a:t>helpu chi i aros o fewn eich cyllideb.</a:t>
            </a:r>
            <a:r>
              <a:rPr lang="en-GB" dirty="0">
                <a:solidFill>
                  <a:srgbClr val="E85803"/>
                </a:solidFill>
              </a:rPr>
              <a:t> </a:t>
            </a:r>
            <a:endParaRPr lang="cy-GB" dirty="0">
              <a:solidFill>
                <a:srgbClr val="E85803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669B535-9B29-4C41-8D27-891B311E2C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85" t="18293" r="14750" b="6673"/>
          <a:stretch/>
        </p:blipFill>
        <p:spPr bwMode="auto">
          <a:xfrm>
            <a:off x="6084168" y="3717032"/>
            <a:ext cx="2448272" cy="22825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743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22D8E-AFDE-6A45-B632-B47CC3F28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Eich tasg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D8A8A7-D11B-8249-A9B0-727C7EE36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580" y="1628800"/>
            <a:ext cx="7560840" cy="1800200"/>
          </a:xfrm>
        </p:spPr>
        <p:txBody>
          <a:bodyPr/>
          <a:lstStyle/>
          <a:p>
            <a:r>
              <a:rPr lang="cy-GB" dirty="0"/>
              <a:t>Dyluniwch gynllun llawr o ardal eistedd eich bwyty.</a:t>
            </a:r>
            <a:endParaRPr lang="en-GB" dirty="0"/>
          </a:p>
          <a:p>
            <a:r>
              <a:rPr lang="cy-GB" dirty="0"/>
              <a:t>Mae angen llunio’r cynllun i raddfa addas e.e. gallai pob sgwâr ar y papur gynrychioli mesurydd yn y bwyty.</a:t>
            </a:r>
            <a:r>
              <a:rPr lang="en-GB" dirty="0"/>
              <a:t> </a:t>
            </a:r>
            <a:endParaRPr lang="cy-GB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A205619-D1D9-5142-A83D-79E53C828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448847"/>
            <a:ext cx="3744416" cy="244261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7121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AD01D-F4E9-E549-8F7A-D951D6FFA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Beth yw perimedr?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5C74A-383F-4F42-8ECD-526B04E886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580" y="1628800"/>
            <a:ext cx="7560840" cy="1152128"/>
          </a:xfrm>
        </p:spPr>
        <p:txBody>
          <a:bodyPr/>
          <a:lstStyle/>
          <a:p>
            <a:r>
              <a:rPr lang="cy-GB" dirty="0"/>
              <a:t>Perimedr yw’r pellter o amgylch ymyl siâp 2D.</a:t>
            </a:r>
            <a:endParaRPr lang="en-GB" dirty="0"/>
          </a:p>
          <a:p>
            <a:r>
              <a:rPr lang="cy-GB" dirty="0"/>
              <a:t>Sut ydyn ni’n cyfrifo perimedr petryal?</a:t>
            </a:r>
            <a:r>
              <a:rPr lang="en-GB" dirty="0"/>
              <a:t> </a:t>
            </a:r>
            <a:endParaRPr lang="cy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4B0E6A-FD30-5743-95F5-02D37DE0922D}"/>
              </a:ext>
            </a:extLst>
          </p:cNvPr>
          <p:cNvSpPr/>
          <p:nvPr/>
        </p:nvSpPr>
        <p:spPr>
          <a:xfrm>
            <a:off x="2051720" y="3789040"/>
            <a:ext cx="5040560" cy="2088232"/>
          </a:xfrm>
          <a:prstGeom prst="rect">
            <a:avLst/>
          </a:prstGeom>
          <a:noFill/>
          <a:ln w="57150">
            <a:solidFill>
              <a:srgbClr val="E858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450AB8-95D4-2D4B-8274-E1CEC2FFA7E7}"/>
              </a:ext>
            </a:extLst>
          </p:cNvPr>
          <p:cNvSpPr txBox="1"/>
          <p:nvPr/>
        </p:nvSpPr>
        <p:spPr>
          <a:xfrm>
            <a:off x="2401052" y="4448725"/>
            <a:ext cx="4320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en-US" sz="4000" dirty="0">
                <a:ea typeface="Tahoma" panose="020B0604030504040204" pitchFamily="34" charset="0"/>
                <a:cs typeface="Tahoma" panose="020B0604030504040204" pitchFamily="34" charset="0"/>
              </a:rPr>
              <a:t>P= 2(a + b)</a:t>
            </a:r>
          </a:p>
          <a:p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149817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3EDB1DA-7F22-EA45-8383-0129744617DB}"/>
              </a:ext>
            </a:extLst>
          </p:cNvPr>
          <p:cNvSpPr/>
          <p:nvPr/>
        </p:nvSpPr>
        <p:spPr>
          <a:xfrm>
            <a:off x="2051720" y="3789040"/>
            <a:ext cx="5040560" cy="2088232"/>
          </a:xfrm>
          <a:prstGeom prst="rect">
            <a:avLst/>
          </a:prstGeom>
          <a:solidFill>
            <a:schemeClr val="accent6"/>
          </a:solidFill>
          <a:ln w="57150">
            <a:solidFill>
              <a:srgbClr val="E858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D271EE-D3D9-4744-8651-0D30F2BBD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Beth yw arwynebedd?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B1582-554C-8043-AD56-DA80F07C0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580" y="1628800"/>
            <a:ext cx="7560840" cy="1512168"/>
          </a:xfrm>
        </p:spPr>
        <p:txBody>
          <a:bodyPr/>
          <a:lstStyle/>
          <a:p>
            <a:r>
              <a:rPr lang="cy-GB" dirty="0"/>
              <a:t>Arwynebedd yw faint o le sy’n cael ei gymryd gan siâp 2D.</a:t>
            </a:r>
            <a:endParaRPr lang="en-GB" dirty="0"/>
          </a:p>
          <a:p>
            <a:r>
              <a:rPr lang="cy-GB" dirty="0">
                <a:solidFill>
                  <a:srgbClr val="E85803"/>
                </a:solidFill>
              </a:rPr>
              <a:t>Sut ydyn ni’n cyfrifo arwynebedd petryal?</a:t>
            </a:r>
            <a:r>
              <a:rPr lang="en-GB" dirty="0">
                <a:solidFill>
                  <a:srgbClr val="E85803"/>
                </a:solidFill>
              </a:rPr>
              <a:t> </a:t>
            </a:r>
            <a:endParaRPr lang="cy-GB" dirty="0">
              <a:solidFill>
                <a:srgbClr val="E85803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FFD1B7-9DB1-8649-8488-6B127DA15313}"/>
              </a:ext>
            </a:extLst>
          </p:cNvPr>
          <p:cNvSpPr txBox="1"/>
          <p:nvPr/>
        </p:nvSpPr>
        <p:spPr>
          <a:xfrm>
            <a:off x="2627784" y="4448725"/>
            <a:ext cx="409374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en-US" sz="4000" dirty="0">
                <a:ea typeface="Tahoma" panose="020B0604030504040204" pitchFamily="34" charset="0"/>
                <a:cs typeface="Tahoma" panose="020B0604030504040204" pitchFamily="34" charset="0"/>
              </a:rPr>
              <a:t>A= l x w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6946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EB411-6364-6247-A570-354B1155E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Cyfrifo arwynebedd triongl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901009-8238-014B-8F5B-69E171915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580" y="1628800"/>
            <a:ext cx="7560840" cy="864096"/>
          </a:xfrm>
        </p:spPr>
        <p:txBody>
          <a:bodyPr/>
          <a:lstStyle/>
          <a:p>
            <a:r>
              <a:rPr lang="cy-GB" dirty="0"/>
              <a:t>I gyfrifo arwynebedd triongl, mae’n rhaid i ni gofio ei fod yn hanner arwynebedd petryal.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14B1806-7B53-924C-8A00-70808317C363}"/>
              </a:ext>
            </a:extLst>
          </p:cNvPr>
          <p:cNvSpPr/>
          <p:nvPr/>
        </p:nvSpPr>
        <p:spPr>
          <a:xfrm>
            <a:off x="1986864" y="2636912"/>
            <a:ext cx="5328591" cy="2268252"/>
          </a:xfrm>
          <a:prstGeom prst="rect">
            <a:avLst/>
          </a:prstGeom>
          <a:solidFill>
            <a:schemeClr val="accent6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ight Triangle 4">
            <a:extLst>
              <a:ext uri="{FF2B5EF4-FFF2-40B4-BE49-F238E27FC236}">
                <a16:creationId xmlns:a16="http://schemas.microsoft.com/office/drawing/2014/main" id="{33080A44-AFA1-2341-B5B1-5A5A61C256A3}"/>
              </a:ext>
            </a:extLst>
          </p:cNvPr>
          <p:cNvSpPr/>
          <p:nvPr/>
        </p:nvSpPr>
        <p:spPr>
          <a:xfrm>
            <a:off x="1986864" y="2636912"/>
            <a:ext cx="5306007" cy="2268252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D39AE9-821D-8E42-87E9-FF9456FB57AD}"/>
              </a:ext>
            </a:extLst>
          </p:cNvPr>
          <p:cNvSpPr txBox="1"/>
          <p:nvPr/>
        </p:nvSpPr>
        <p:spPr>
          <a:xfrm>
            <a:off x="971600" y="5373216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2400" b="1" dirty="0">
                <a:solidFill>
                  <a:schemeClr val="accent6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Arwynebedd  = </a:t>
            </a:r>
            <a:r>
              <a:rPr lang="cy-GB" sz="2400" b="1" u="sng" dirty="0">
                <a:solidFill>
                  <a:schemeClr val="accent6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sylfaen x uchder</a:t>
            </a:r>
          </a:p>
          <a:p>
            <a:pPr algn="ctr"/>
            <a:r>
              <a:rPr lang="cy-GB" sz="2400" b="1" dirty="0">
                <a:solidFill>
                  <a:schemeClr val="accent6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                          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EB5DF2-1466-1747-8B60-518354171921}"/>
              </a:ext>
            </a:extLst>
          </p:cNvPr>
          <p:cNvSpPr txBox="1"/>
          <p:nvPr/>
        </p:nvSpPr>
        <p:spPr>
          <a:xfrm>
            <a:off x="1383478" y="3226332"/>
            <a:ext cx="461665" cy="108941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cy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uchder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043228-D70F-6B44-9A1B-79672BF8DB62}"/>
              </a:ext>
            </a:extLst>
          </p:cNvPr>
          <p:cNvSpPr txBox="1"/>
          <p:nvPr/>
        </p:nvSpPr>
        <p:spPr>
          <a:xfrm>
            <a:off x="3823068" y="502611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sylfaen</a:t>
            </a:r>
          </a:p>
        </p:txBody>
      </p:sp>
    </p:spTree>
    <p:extLst>
      <p:ext uri="{BB962C8B-B14F-4D97-AF65-F5344CB8AC3E}">
        <p14:creationId xmlns:p14="http://schemas.microsoft.com/office/powerpoint/2010/main" val="1081720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91B90-1837-5C4D-B6B9-6BE2D4D6D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y-GB" sz="3200" dirty="0"/>
              <a:t>Cyfrifo arwynebedd siâp cyfansawdd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70165-EC2A-974C-8700-A62F33310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580" y="1628800"/>
            <a:ext cx="7560840" cy="1584176"/>
          </a:xfrm>
        </p:spPr>
        <p:txBody>
          <a:bodyPr/>
          <a:lstStyle/>
          <a:p>
            <a:r>
              <a:rPr lang="cy-GB" dirty="0"/>
              <a:t>Sut fyddech chi’n cyfrifo arwynebedd y siâp cyfansawdd hwn?</a:t>
            </a:r>
            <a:endParaRPr lang="en-GB" dirty="0"/>
          </a:p>
          <a:p>
            <a:r>
              <a:rPr lang="cy-GB" dirty="0"/>
              <a:t>Siaradwch â’ch partner.</a:t>
            </a:r>
            <a:r>
              <a:rPr lang="en-GB" dirty="0"/>
              <a:t> </a:t>
            </a:r>
            <a:endParaRPr lang="cy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6391183-9E93-4246-90DA-7988FA6AD4E7}"/>
              </a:ext>
            </a:extLst>
          </p:cNvPr>
          <p:cNvGrpSpPr/>
          <p:nvPr/>
        </p:nvGrpSpPr>
        <p:grpSpPr>
          <a:xfrm>
            <a:off x="2699792" y="3356992"/>
            <a:ext cx="4111608" cy="2502810"/>
            <a:chOff x="2699792" y="3158438"/>
            <a:chExt cx="4111608" cy="250281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5357AD9-2C35-FB4F-8884-6CD679ECADED}"/>
                </a:ext>
              </a:extLst>
            </p:cNvPr>
            <p:cNvSpPr/>
            <p:nvPr/>
          </p:nvSpPr>
          <p:spPr>
            <a:xfrm>
              <a:off x="3419872" y="4437112"/>
              <a:ext cx="3391528" cy="1224136"/>
            </a:xfrm>
            <a:prstGeom prst="rect">
              <a:avLst/>
            </a:prstGeom>
            <a:solidFill>
              <a:schemeClr val="accent6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C7DCF8D-FA6A-1F42-9F45-7D9A37A5C32B}"/>
                </a:ext>
              </a:extLst>
            </p:cNvPr>
            <p:cNvSpPr/>
            <p:nvPr/>
          </p:nvSpPr>
          <p:spPr>
            <a:xfrm rot="5400000">
              <a:off x="1854229" y="4095606"/>
              <a:ext cx="2411205" cy="720080"/>
            </a:xfrm>
            <a:prstGeom prst="rect">
              <a:avLst/>
            </a:prstGeom>
            <a:solidFill>
              <a:schemeClr val="accent6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ight Triangle 6">
              <a:extLst>
                <a:ext uri="{FF2B5EF4-FFF2-40B4-BE49-F238E27FC236}">
                  <a16:creationId xmlns:a16="http://schemas.microsoft.com/office/drawing/2014/main" id="{0E4B6D44-BEE7-D945-860E-666DB68875FE}"/>
                </a:ext>
              </a:extLst>
            </p:cNvPr>
            <p:cNvSpPr/>
            <p:nvPr/>
          </p:nvSpPr>
          <p:spPr>
            <a:xfrm>
              <a:off x="4627254" y="3158438"/>
              <a:ext cx="1695764" cy="1278674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264525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DBE80-D4A1-2C49-8872-A85661AAC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Tasg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3FDEA-A292-974F-BB3C-524BB2459E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 dirty="0"/>
              <a:t>Defnyddiwch y prisiau ar wefan DIY i gynllunio pa baent, papur wal a lloriau y byddwch chi’n eu defnyddio i addurno’ch bwyty.</a:t>
            </a:r>
            <a:endParaRPr lang="en-GB" dirty="0"/>
          </a:p>
          <a:p>
            <a:r>
              <a:rPr lang="cy-GB" dirty="0"/>
              <a:t>Cofiwch gyfrifo’r ardal y mae angen i chi ei chwmpasu a sicrhau eich bod chi’n prynu digon o bob un o’r deunyddiau ar gyfer y dasg.</a:t>
            </a:r>
            <a:endParaRPr lang="en-GB" dirty="0"/>
          </a:p>
          <a:p>
            <a:r>
              <a:rPr lang="cy-GB" dirty="0"/>
              <a:t>Cofiwch gyfrifo cyfanswm eich cost yn ofalus i sicrhau eich bod yn aros o fewn eich cyllideb.</a:t>
            </a:r>
            <a:r>
              <a:rPr lang="en-GB" dirty="0"/>
              <a:t> </a:t>
            </a:r>
            <a:endParaRPr lang="cy-GB" dirty="0"/>
          </a:p>
        </p:txBody>
      </p:sp>
    </p:spTree>
    <p:extLst>
      <p:ext uri="{BB962C8B-B14F-4D97-AF65-F5344CB8AC3E}">
        <p14:creationId xmlns:p14="http://schemas.microsoft.com/office/powerpoint/2010/main" val="2902759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5271D-CEC7-DA47-B855-21B777655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Tasg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449943-AC6D-1B42-AF4B-1CB68EE2DF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 dirty="0"/>
              <a:t>Defnyddiwch y wefan ddodrefn i ymchwilio i brisiau a chynllunio pa ddodrefn fydd gennych chi yn eich bwyty.</a:t>
            </a:r>
            <a:endParaRPr lang="en-GB" dirty="0"/>
          </a:p>
          <a:p>
            <a:r>
              <a:rPr lang="cy-GB" dirty="0"/>
              <a:t>Cofiwch gyfrifo cyfanswm eich costau’n ofalus i’ch helpu chi i aros o fewn eich cyllideb.</a:t>
            </a:r>
            <a:r>
              <a:rPr lang="en-GB" dirty="0"/>
              <a:t> </a:t>
            </a:r>
            <a:endParaRPr lang="cy-GB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C285C691-DDD2-4040-AB1A-56ABA055B5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85" t="18293" r="14750" b="6673"/>
          <a:stretch/>
        </p:blipFill>
        <p:spPr bwMode="auto">
          <a:xfrm>
            <a:off x="6084168" y="3717032"/>
            <a:ext cx="2448272" cy="22825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872433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spcBef>
            <a:spcPts val="800"/>
          </a:spcBef>
          <a:defRPr sz="24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arming STEMterprise PowerPoint template.pptx" id="{B4345F3A-90BC-054B-8BE5-CDA6DAFD23AF}" vid="{8ECE7784-2AF3-5E43-87C7-518CB516714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1000</TotalTime>
  <Words>335</Words>
  <Application>Microsoft Macintosh PowerPoint</Application>
  <PresentationFormat>On-screen Show (4:3)</PresentationFormat>
  <Paragraphs>35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Tahoma</vt:lpstr>
      <vt:lpstr>1_Office Theme</vt:lpstr>
      <vt:lpstr>Cam 7: Dylunio bwyty</vt:lpstr>
      <vt:lpstr>Amcanion dysgu</vt:lpstr>
      <vt:lpstr>Eich tasg</vt:lpstr>
      <vt:lpstr>Beth yw perimedr?</vt:lpstr>
      <vt:lpstr>Beth yw arwynebedd?</vt:lpstr>
      <vt:lpstr>Cyfrifo arwynebedd triongl</vt:lpstr>
      <vt:lpstr>Cyfrifo arwynebedd siâp cyfansawdd</vt:lpstr>
      <vt:lpstr>Tasg 1</vt:lpstr>
      <vt:lpstr>Tasg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Smith</dc:creator>
  <cp:lastModifiedBy>Nick Smith</cp:lastModifiedBy>
  <cp:revision>157</cp:revision>
  <dcterms:created xsi:type="dcterms:W3CDTF">2019-10-23T13:59:40Z</dcterms:created>
  <dcterms:modified xsi:type="dcterms:W3CDTF">2019-12-08T14:01:29Z</dcterms:modified>
</cp:coreProperties>
</file>