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DFDFFF"/>
    <a:srgbClr val="CCEDFF"/>
    <a:srgbClr val="FFE7E8"/>
    <a:srgbClr val="FFFFCC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0"/>
    <p:restoredTop sz="94558"/>
  </p:normalViewPr>
  <p:slideViewPr>
    <p:cSldViewPr>
      <p:cViewPr varScale="1">
        <p:scale>
          <a:sx n="152" d="100"/>
          <a:sy n="152" d="100"/>
        </p:scale>
        <p:origin x="130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109" d="100"/>
          <a:sy n="109" d="100"/>
        </p:scale>
        <p:origin x="47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495300" indent="-45085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  <a:endParaRPr lang="cy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52E1-2C83-CE4F-8451-DFF047556C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sz="3600" dirty="0"/>
              <a:t>Cam 10: Hyrwyddo a phecynnu cynhyrchion</a:t>
            </a:r>
            <a:r>
              <a:rPr lang="en-GB" sz="3600" dirty="0"/>
              <a:t> </a:t>
            </a:r>
            <a:endParaRPr lang="cy-GB" sz="3600" dirty="0"/>
          </a:p>
        </p:txBody>
      </p:sp>
    </p:spTree>
    <p:extLst>
      <p:ext uri="{BB962C8B-B14F-4D97-AF65-F5344CB8AC3E}">
        <p14:creationId xmlns:p14="http://schemas.microsoft.com/office/powerpoint/2010/main" val="75682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BC1D8-AC1E-3A4D-9C2E-582162122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Dibenion pecynnu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67D41-1BBF-CB43-8B07-A068A3D95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Cadw bwyd yn ffres</a:t>
            </a:r>
            <a:endParaRPr lang="en-GB" dirty="0"/>
          </a:p>
          <a:p>
            <a:pPr lvl="1"/>
            <a:r>
              <a:rPr lang="cy-GB" dirty="0"/>
              <a:t>Lleihau microbau</a:t>
            </a:r>
            <a:endParaRPr lang="en-GB" dirty="0"/>
          </a:p>
          <a:p>
            <a:pPr lvl="1"/>
            <a:r>
              <a:rPr lang="cy-GB" dirty="0"/>
              <a:t>Gwneud i fwyd edrych yn </a:t>
            </a:r>
            <a:br>
              <a:rPr lang="cy-GB" dirty="0"/>
            </a:br>
            <a:r>
              <a:rPr lang="cy-GB" dirty="0"/>
              <a:t>ddeniadol</a:t>
            </a:r>
            <a:endParaRPr lang="en-GB" dirty="0"/>
          </a:p>
          <a:p>
            <a:pPr lvl="1"/>
            <a:r>
              <a:rPr lang="cy-GB" dirty="0"/>
              <a:t>Amddiffyn bwyd rhag </a:t>
            </a:r>
            <a:br>
              <a:rPr lang="cy-GB" dirty="0"/>
            </a:br>
            <a:r>
              <a:rPr lang="cy-GB" dirty="0"/>
              <a:t>difrod wrth ei gludo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2B6ABC-81F3-554F-B5DD-5543EF268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1700808"/>
            <a:ext cx="2981258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67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D1CEC-DB13-D646-9E55-68F5FF2E0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Pecynnu plastig 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B926A-3559-CF4A-924A-06A23E5D3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772816"/>
            <a:ext cx="6696744" cy="398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22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B7E02-1134-9E47-8EA0-CEA5CC08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…a mwy o becynnu plastig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64642-BBC9-2B4C-B4AC-29B3FBAA4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39" y="1844824"/>
            <a:ext cx="672318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88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D70B4-7FA7-7441-AC9D-3EE4A0A01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Buddion pecynnu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AFF79-62C6-E147-B9B2-4AC89F165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Bwyd wedi’i becynnu’n dda</a:t>
            </a:r>
            <a:r>
              <a:rPr lang="en-GB" dirty="0"/>
              <a:t>:</a:t>
            </a:r>
            <a:endParaRPr lang="cy-GB" dirty="0"/>
          </a:p>
          <a:p>
            <a:pPr lvl="1"/>
            <a:r>
              <a:rPr lang="cy-GB" dirty="0"/>
              <a:t>Llai o ficrobau ynddo</a:t>
            </a:r>
            <a:endParaRPr lang="en-GB" dirty="0"/>
          </a:p>
          <a:p>
            <a:r>
              <a:rPr lang="cy-GB" dirty="0"/>
              <a:t>Ac felly’n:</a:t>
            </a:r>
            <a:endParaRPr lang="en-GB" dirty="0"/>
          </a:p>
          <a:p>
            <a:pPr lvl="1"/>
            <a:r>
              <a:rPr lang="cy-GB" dirty="0"/>
              <a:t>Para’n hirach</a:t>
            </a:r>
            <a:endParaRPr lang="en-GB" dirty="0"/>
          </a:p>
          <a:p>
            <a:pPr lvl="1"/>
            <a:r>
              <a:rPr lang="cy-GB" dirty="0"/>
              <a:t>Hawdd ei ddarllen</a:t>
            </a:r>
            <a:endParaRPr lang="en-GB" dirty="0"/>
          </a:p>
          <a:p>
            <a:pPr lvl="1"/>
            <a:r>
              <a:rPr lang="cy-GB" dirty="0"/>
              <a:t>Mwy hylan</a:t>
            </a:r>
            <a:endParaRPr lang="en-GB" dirty="0"/>
          </a:p>
          <a:p>
            <a:pPr lvl="1"/>
            <a:r>
              <a:rPr lang="cy-GB" dirty="0"/>
              <a:t>Llai tebygol o gael ei wastraffu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700970-D96E-FD4F-9EE3-8981FE4B1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772815"/>
            <a:ext cx="3003444" cy="271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39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3FEEB-7770-824F-9260-E15CB8131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836712"/>
            <a:ext cx="6768752" cy="720080"/>
          </a:xfrm>
        </p:spPr>
        <p:txBody>
          <a:bodyPr>
            <a:noAutofit/>
          </a:bodyPr>
          <a:lstStyle/>
          <a:p>
            <a:r>
              <a:rPr lang="cy-GB" sz="3200" dirty="0"/>
              <a:t>Tasg 4: Dyluniwch eich deunydd pacio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A071E-F367-3B49-A9D0-B1CBACB3A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2592288"/>
          </a:xfrm>
        </p:spPr>
        <p:txBody>
          <a:bodyPr/>
          <a:lstStyle/>
          <a:p>
            <a:r>
              <a:rPr lang="cy-GB" dirty="0"/>
              <a:t>Dylunio a gwneud y deunydd pacio ar gyfer eich cynnyrch.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Meddyliwch am y deunyddiau y byddwch chi’n eu defnyddio.</a:t>
            </a:r>
            <a:endParaRPr lang="en-GB" dirty="0">
              <a:solidFill>
                <a:srgbClr val="E85803"/>
              </a:solidFill>
            </a:endParaRPr>
          </a:p>
          <a:p>
            <a:r>
              <a:rPr lang="cy-GB" dirty="0"/>
              <a:t>Meddyliwch am sut i apelio at eich cwsmeriaid.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Sut fyddwch chi’n gwneud i’ch cynnyrch edrych yn well ar y silff na chynnyrch eich cystadleuwyr?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C8F3787-5739-8749-9E91-26647C8BAE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500187" y="4077072"/>
            <a:ext cx="6143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581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32BC5-39CC-634F-BA06-3F2DB3F1B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D2D2B-6FBF-784C-86E2-F5DF4A80D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Hyrwyddo cynnyrch bwyd</a:t>
            </a:r>
            <a:endParaRPr lang="en-GB" dirty="0"/>
          </a:p>
          <a:p>
            <a:r>
              <a:rPr lang="cy-GB" dirty="0"/>
              <a:t>Mae busnesau’n defnyddio hyrwyddiad i ddweud wrth gwsmeriaid posibl am eu cynnyrch.</a:t>
            </a:r>
            <a:endParaRPr lang="en-GB" dirty="0"/>
          </a:p>
          <a:p>
            <a:r>
              <a:rPr lang="cy-GB" dirty="0"/>
              <a:t>Defnyddir hyrwyddo i hysbysebu buddion y cynnyrch a pham ei fod yn well na chystadleuwyr.</a:t>
            </a:r>
            <a:endParaRPr lang="en-GB" dirty="0"/>
          </a:p>
          <a:p>
            <a:r>
              <a:rPr lang="cy-GB" dirty="0"/>
              <a:t>Gallwch ddefnyddio hyrwyddiad i </a:t>
            </a:r>
            <a:br>
              <a:rPr lang="cy-GB" dirty="0"/>
            </a:br>
            <a:r>
              <a:rPr lang="cy-GB" dirty="0"/>
              <a:t>berswadio cwsmeriaid i brynu’ch </a:t>
            </a:r>
            <a:br>
              <a:rPr lang="cy-GB" dirty="0"/>
            </a:br>
            <a:r>
              <a:rPr lang="cy-GB" dirty="0"/>
              <a:t>cynnyrch.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A allwch chi feddwl am unrhyw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ffyrdd y mae busnesau’n gwneud hyn?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AB41541-E74A-3442-B214-BC45FE3AC4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1274"/>
          <a:stretch/>
        </p:blipFill>
        <p:spPr bwMode="auto">
          <a:xfrm>
            <a:off x="5580112" y="4182214"/>
            <a:ext cx="2680715" cy="1839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082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A780A-B3F6-4F48-B9E1-60B7B02EC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Dulliau Hyrwyddo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9791F-812C-E749-B112-2B17A12D8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b="1" dirty="0">
                <a:solidFill>
                  <a:srgbClr val="E85803"/>
                </a:solidFill>
              </a:rPr>
              <a:t>Hysbysebu</a:t>
            </a:r>
            <a:r>
              <a:rPr lang="cy-GB" dirty="0"/>
              <a:t>: Hysbysebion teledu neu gylchgrawn, posteri, taflenni, pamffledi</a:t>
            </a:r>
            <a:endParaRPr lang="en-GB" dirty="0"/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Cynigion arbennig</a:t>
            </a:r>
            <a:r>
              <a:rPr lang="cy-GB" dirty="0"/>
              <a:t>: gostyngiadau mewn prisiau, cystadlaethau, samplau am ddim</a:t>
            </a:r>
            <a:endParaRPr lang="en-GB" dirty="0"/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Ardystiadau gan enwogion</a:t>
            </a:r>
            <a:r>
              <a:rPr lang="en-GB" b="1" dirty="0">
                <a:solidFill>
                  <a:srgbClr val="E85803"/>
                </a:solidFill>
              </a:rPr>
              <a:t> </a:t>
            </a:r>
            <a:endParaRPr lang="cy-GB" b="1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400F5F-711B-8046-ACDF-EADE375D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12976"/>
            <a:ext cx="2837892" cy="28378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6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F347F-F1AA-B148-B966-6C81F115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836712"/>
            <a:ext cx="6840760" cy="720080"/>
          </a:xfrm>
        </p:spPr>
        <p:txBody>
          <a:bodyPr/>
          <a:lstStyle/>
          <a:p>
            <a:r>
              <a:rPr lang="cy-GB" dirty="0"/>
              <a:t>Tasg 1: Archwilio hysbysebu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C90A1-520E-9649-8656-89FA83AA2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Edrychwch ar yr hysbysebion bwyd ar eich bwrdd.</a:t>
            </a:r>
            <a:endParaRPr lang="en-GB" dirty="0"/>
          </a:p>
          <a:p>
            <a:pPr lvl="1"/>
            <a:r>
              <a:rPr lang="cy-GB" dirty="0"/>
              <a:t>Sut maen nhw’n annog cwsmeriaid i brynu mwy o’u cynhyrchion?</a:t>
            </a:r>
            <a:endParaRPr lang="en-GB" dirty="0"/>
          </a:p>
          <a:p>
            <a:pPr lvl="1"/>
            <a:r>
              <a:rPr lang="cy-GB" dirty="0"/>
              <a:t>Beth sy’n gwneud i chi fod </a:t>
            </a:r>
            <a:br>
              <a:rPr lang="cy-GB" dirty="0"/>
            </a:br>
            <a:r>
              <a:rPr lang="cy-GB" dirty="0"/>
              <a:t>eisiau ei brynu?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7904C88-A04A-234A-BEC6-89F50ABBA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95526"/>
            <a:ext cx="1723571" cy="25904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199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AF6A6-3077-274F-BE1D-8D26F4986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Tasg 2: Hyrwyddo’ch cynnyrch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AED0C-330A-6845-AF91-52672B9E2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Dyluniwch boster neu daflen i hyrwyddo’ch cynnyrch.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Meddyliwch am sut i apelio at eich cwsmeriaid a’u perswadio i’w brynu.</a:t>
            </a:r>
            <a:endParaRPr lang="en-GB" dirty="0">
              <a:solidFill>
                <a:srgbClr val="E85803"/>
              </a:solidFill>
            </a:endParaRPr>
          </a:p>
          <a:p>
            <a:r>
              <a:rPr lang="cy-GB" dirty="0"/>
              <a:t>Meddyliwch am unrhyw gynigion arbennig y gallwch eu defnyddio ar eich hysbyseb. Er enghraifft, ‘Prynu un, cael un am ddim’.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2173745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C444C-8338-C440-83D9-3FF873109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Tasg 3: Hyrwyddo’ch cynnyrch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E0DEE-5E83-8248-A703-2D7CEB008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Yn eich grwpiau, cynlluniwch a pherfformiwch hysbyseb teledu neu radio ar gyfer eich cynnyrch.</a:t>
            </a:r>
            <a:endParaRPr lang="en-GB" dirty="0"/>
          </a:p>
          <a:p>
            <a:r>
              <a:rPr lang="cy-GB" dirty="0"/>
              <a:t>Meddyliwch am sut i apelio at eich cwsmeriaid.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F984557-6297-884A-9FDE-2909D0F04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12976"/>
            <a:ext cx="2837892" cy="28378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15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D9322-1F8B-6D4C-8AF0-FAB22F8F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560840" cy="720080"/>
          </a:xfrm>
        </p:spPr>
        <p:txBody>
          <a:bodyPr>
            <a:noAutofit/>
          </a:bodyPr>
          <a:lstStyle/>
          <a:p>
            <a:pPr algn="l"/>
            <a:r>
              <a:rPr lang="cy-GB" sz="2800" dirty="0"/>
              <a:t>Gadewch inni feddwl am becynnu ein cynnyrch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0F21E-3143-744C-932F-1E5848983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Mae’r rhan fwyaf o gynhyrchion bwyd mewn archfarchnadoedd yn dod mewn pecynnau.</a:t>
            </a:r>
            <a:endParaRPr lang="en-GB" dirty="0"/>
          </a:p>
          <a:p>
            <a:pPr lvl="1"/>
            <a:r>
              <a:rPr lang="cy-GB" dirty="0"/>
              <a:t>Gellir ailgylchu peth deunydd pacio ond mae llawer ohono na ellir ei ailgylchu.</a:t>
            </a:r>
            <a:endParaRPr lang="en-GB" dirty="0"/>
          </a:p>
          <a:p>
            <a:pPr lvl="1"/>
            <a:r>
              <a:rPr lang="cy-GB" dirty="0"/>
              <a:t>Mae llawer o’n bwyd yn </a:t>
            </a:r>
            <a:br>
              <a:rPr lang="cy-GB" dirty="0"/>
            </a:br>
            <a:r>
              <a:rPr lang="cy-GB" dirty="0"/>
              <a:t>cael ei becynnu mewn </a:t>
            </a:r>
            <a:br>
              <a:rPr lang="cy-GB" dirty="0"/>
            </a:br>
            <a:r>
              <a:rPr lang="cy-GB" dirty="0"/>
              <a:t>plastig na ellir ei ailgylchu.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A610909-0F71-A24B-9B0B-A7DED527FE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2" t="20733" r="15454" b="44012"/>
          <a:stretch/>
        </p:blipFill>
        <p:spPr bwMode="auto">
          <a:xfrm>
            <a:off x="5652120" y="3284984"/>
            <a:ext cx="2640528" cy="26613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182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0DC88-BC63-5440-8DF5-4DEDBBB9A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Mae gwastraff plastig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48A04-BF39-9744-A733-5188DC129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812868" cy="576064"/>
          </a:xfrm>
        </p:spPr>
        <p:txBody>
          <a:bodyPr/>
          <a:lstStyle/>
          <a:p>
            <a:r>
              <a:rPr lang="cy-GB" dirty="0"/>
              <a:t>Mae gwastraff plastig yn achosi problemau yn y môr.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E0255E-A4BD-8A47-B189-34C7FC72A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420888"/>
            <a:ext cx="603042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33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F321D-5C78-9244-A80F-35BACFD51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….ac ar y tir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6EAB72-3F11-C54B-9F5F-58A4F86FC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948" y="1988840"/>
            <a:ext cx="5490356" cy="361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8672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</TotalTime>
  <Words>398</Words>
  <Application>Microsoft Macintosh PowerPoint</Application>
  <PresentationFormat>On-screen Show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Cam 10: Hyrwyddo a phecynnu cynhyrchion </vt:lpstr>
      <vt:lpstr>Amcan dysgu</vt:lpstr>
      <vt:lpstr>Dulliau Hyrwyddo</vt:lpstr>
      <vt:lpstr>Tasg 1: Archwilio hysbysebu bwyd</vt:lpstr>
      <vt:lpstr>Tasg 2: Hyrwyddo’ch cynnyrch</vt:lpstr>
      <vt:lpstr>Tasg 3: Hyrwyddo’ch cynnyrch</vt:lpstr>
      <vt:lpstr>Gadewch inni feddwl am becynnu ein cynnyrch</vt:lpstr>
      <vt:lpstr>Mae gwastraff plastig</vt:lpstr>
      <vt:lpstr>….ac ar y tir</vt:lpstr>
      <vt:lpstr>Dibenion pecynnu bwyd</vt:lpstr>
      <vt:lpstr>Pecynnu plastig …</vt:lpstr>
      <vt:lpstr>…a mwy o becynnu plastig</vt:lpstr>
      <vt:lpstr>Buddion pecynnu bwyd</vt:lpstr>
      <vt:lpstr>Tasg 4: Dyluniwch eich deunydd pacio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97</cp:revision>
  <dcterms:created xsi:type="dcterms:W3CDTF">2019-10-23T13:59:40Z</dcterms:created>
  <dcterms:modified xsi:type="dcterms:W3CDTF">2019-12-08T13:47:11Z</dcterms:modified>
</cp:coreProperties>
</file>