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78" r:id="rId2"/>
    <p:sldId id="277" r:id="rId3"/>
    <p:sldId id="280" r:id="rId4"/>
    <p:sldId id="281" r:id="rId5"/>
    <p:sldId id="279" r:id="rId6"/>
    <p:sldId id="282" r:id="rId7"/>
    <p:sldId id="267" r:id="rId8"/>
    <p:sldId id="268" r:id="rId9"/>
    <p:sldId id="269" r:id="rId10"/>
    <p:sldId id="283" r:id="rId11"/>
    <p:sldId id="285" r:id="rId12"/>
  </p:sldIdLst>
  <p:sldSz cx="6858000" cy="9906000" type="A4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12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-3204" y="-972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Tahoma" panose="020B060403050404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Tahoma" panose="020B0604030504040204" pitchFamily="34" charset="0"/>
              </a:defRPr>
            </a:lvl1pPr>
          </a:lstStyle>
          <a:p>
            <a:fld id="{E924CC71-AD79-4015-9820-654D2444DEB2}" type="datetimeFigureOut">
              <a:rPr lang="en-GB" smtClean="0"/>
              <a:pPr/>
              <a:t>05/03/2019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7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Tahoma" panose="020B060403050404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Tahoma" panose="020B0604030504040204" pitchFamily="34" charset="0"/>
              </a:defRPr>
            </a:lvl1pPr>
          </a:lstStyle>
          <a:p>
            <a:fld id="{BDDD3A23-C718-4530-96CD-5DE2F9F2E51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071087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6"/>
          <p:cNvSpPr txBox="1"/>
          <p:nvPr/>
        </p:nvSpPr>
        <p:spPr>
          <a:xfrm>
            <a:off x="2584268" y="6457904"/>
            <a:ext cx="1981367" cy="33966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b" anchorCtr="0" compatLnSpc="1">
            <a:noAutofit/>
          </a:bodyPr>
          <a:lstStyle/>
          <a:p>
            <a:pPr marL="0" marR="0" lvl="0" indent="0" algn="r" defTabSz="569021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A4C81CFF-7323-4228-A0B7-741550617ADE}" type="slidenum">
              <a:rPr>
                <a:latin typeface="Tahoma" panose="020B0604030504040204" pitchFamily="34" charset="0"/>
              </a:rPr>
              <a:t>7</a:t>
            </a:fld>
            <a:endParaRPr lang="en-GB" sz="900" b="0" i="0" u="none" strike="noStrike" kern="0" cap="none" spc="0" baseline="0" dirty="0">
              <a:solidFill>
                <a:srgbClr val="000000"/>
              </a:solidFill>
              <a:uFillTx/>
              <a:latin typeface="Tahoma" panose="020B0604030504040204" pitchFamily="34" charset="0"/>
              <a:ea typeface="Arial Unicode MS" pitchFamily="2"/>
              <a:cs typeface="Tahoma" pitchFamily="2"/>
            </a:endParaRPr>
          </a:p>
        </p:txBody>
      </p:sp>
      <p:sp>
        <p:nvSpPr>
          <p:cNvPr id="3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00175" y="515938"/>
            <a:ext cx="1763713" cy="2549525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4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42531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6"/>
          <p:cNvSpPr txBox="1"/>
          <p:nvPr/>
        </p:nvSpPr>
        <p:spPr>
          <a:xfrm>
            <a:off x="2584268" y="6457904"/>
            <a:ext cx="1981367" cy="33966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b" anchorCtr="0" compatLnSpc="1">
            <a:noAutofit/>
          </a:bodyPr>
          <a:lstStyle/>
          <a:p>
            <a:pPr marL="0" marR="0" lvl="0" indent="0" algn="r" defTabSz="569021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384DBAE7-22CB-45B9-983F-21EC4741B4B0}" type="slidenum">
              <a:rPr>
                <a:latin typeface="Tahoma" panose="020B0604030504040204" pitchFamily="34" charset="0"/>
              </a:rPr>
              <a:t>8</a:t>
            </a:fld>
            <a:endParaRPr lang="en-GB" sz="900" b="0" i="0" u="none" strike="noStrike" kern="0" cap="none" spc="0" baseline="0" dirty="0">
              <a:solidFill>
                <a:srgbClr val="000000"/>
              </a:solidFill>
              <a:uFillTx/>
              <a:latin typeface="Tahoma" panose="020B0604030504040204" pitchFamily="34" charset="0"/>
              <a:ea typeface="Arial Unicode MS" pitchFamily="2"/>
              <a:cs typeface="Tahoma" pitchFamily="2"/>
            </a:endParaRPr>
          </a:p>
        </p:txBody>
      </p:sp>
      <p:sp>
        <p:nvSpPr>
          <p:cNvPr id="3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00175" y="515938"/>
            <a:ext cx="1763713" cy="2549525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4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62966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6"/>
          <p:cNvSpPr txBox="1"/>
          <p:nvPr/>
        </p:nvSpPr>
        <p:spPr>
          <a:xfrm>
            <a:off x="2584268" y="6457904"/>
            <a:ext cx="1981367" cy="33966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b" anchorCtr="0" compatLnSpc="1">
            <a:noAutofit/>
          </a:bodyPr>
          <a:lstStyle/>
          <a:p>
            <a:pPr marL="0" marR="0" lvl="0" indent="0" algn="r" defTabSz="569021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DE18F29B-BC68-4F80-BAB4-15F5287C4083}" type="slidenum">
              <a:rPr>
                <a:latin typeface="Tahoma" panose="020B0604030504040204" pitchFamily="34" charset="0"/>
              </a:rPr>
              <a:t>9</a:t>
            </a:fld>
            <a:endParaRPr lang="en-GB" sz="900" b="0" i="0" u="none" strike="noStrike" kern="0" cap="none" spc="0" baseline="0" dirty="0">
              <a:solidFill>
                <a:srgbClr val="000000"/>
              </a:solidFill>
              <a:uFillTx/>
              <a:latin typeface="Tahoma" panose="020B0604030504040204" pitchFamily="34" charset="0"/>
              <a:ea typeface="Arial Unicode MS" pitchFamily="2"/>
              <a:cs typeface="Tahoma" pitchFamily="2"/>
            </a:endParaRPr>
          </a:p>
        </p:txBody>
      </p:sp>
      <p:sp>
        <p:nvSpPr>
          <p:cNvPr id="3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00175" y="515938"/>
            <a:ext cx="1763713" cy="2549525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4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98232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6"/>
          <p:cNvSpPr txBox="1"/>
          <p:nvPr/>
        </p:nvSpPr>
        <p:spPr>
          <a:xfrm>
            <a:off x="2584268" y="6457904"/>
            <a:ext cx="1981367" cy="33966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b" anchorCtr="0" compatLnSpc="1">
            <a:noAutofit/>
          </a:bodyPr>
          <a:lstStyle/>
          <a:p>
            <a:pPr marL="0" marR="0" lvl="0" indent="0" algn="r" defTabSz="569021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DE18F29B-BC68-4F80-BAB4-15F5287C4083}" type="slidenum">
              <a:rPr>
                <a:latin typeface="Tahoma" panose="020B0604030504040204" pitchFamily="34" charset="0"/>
              </a:rPr>
              <a:t>10</a:t>
            </a:fld>
            <a:endParaRPr lang="en-GB" sz="900" b="0" i="0" u="none" strike="noStrike" kern="0" cap="none" spc="0" baseline="0" dirty="0">
              <a:solidFill>
                <a:srgbClr val="000000"/>
              </a:solidFill>
              <a:uFillTx/>
              <a:latin typeface="Tahoma" panose="020B0604030504040204" pitchFamily="34" charset="0"/>
              <a:ea typeface="Arial Unicode MS" pitchFamily="2"/>
              <a:cs typeface="Tahoma" pitchFamily="2"/>
            </a:endParaRPr>
          </a:p>
        </p:txBody>
      </p:sp>
      <p:sp>
        <p:nvSpPr>
          <p:cNvPr id="3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00175" y="515938"/>
            <a:ext cx="1763713" cy="2549525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4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98232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6"/>
          <p:cNvSpPr txBox="1"/>
          <p:nvPr/>
        </p:nvSpPr>
        <p:spPr>
          <a:xfrm>
            <a:off x="2584268" y="6457904"/>
            <a:ext cx="1981367" cy="33966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b" anchorCtr="0" compatLnSpc="1">
            <a:noAutofit/>
          </a:bodyPr>
          <a:lstStyle/>
          <a:p>
            <a:pPr marL="0" marR="0" lvl="0" indent="0" algn="r" defTabSz="569021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DE18F29B-BC68-4F80-BAB4-15F5287C4083}" type="slidenum">
              <a:rPr>
                <a:latin typeface="Tahoma" panose="020B0604030504040204" pitchFamily="34" charset="0"/>
              </a:rPr>
              <a:t>11</a:t>
            </a:fld>
            <a:endParaRPr lang="en-GB" sz="900" b="0" i="0" u="none" strike="noStrike" kern="0" cap="none" spc="0" baseline="0" dirty="0">
              <a:solidFill>
                <a:srgbClr val="000000"/>
              </a:solidFill>
              <a:uFillTx/>
              <a:latin typeface="Tahoma" panose="020B0604030504040204" pitchFamily="34" charset="0"/>
              <a:ea typeface="Arial Unicode MS" pitchFamily="2"/>
              <a:cs typeface="Tahoma" pitchFamily="2"/>
            </a:endParaRPr>
          </a:p>
        </p:txBody>
      </p:sp>
      <p:sp>
        <p:nvSpPr>
          <p:cNvPr id="3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00175" y="515938"/>
            <a:ext cx="1763713" cy="2549525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4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98232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30CF6-D99D-41EF-82E8-40EABDED8BCD}" type="datetimeFigureOut">
              <a:rPr lang="en-GB" smtClean="0"/>
              <a:t>05/03/2019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92F0D-9B95-46FE-847A-D8285F20D7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934383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30CF6-D99D-41EF-82E8-40EABDED8BCD}" type="datetimeFigureOut">
              <a:rPr lang="en-GB" smtClean="0"/>
              <a:t>05/03/2019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92F0D-9B95-46FE-847A-D8285F20D7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44014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30CF6-D99D-41EF-82E8-40EABDED8BCD}" type="datetimeFigureOut">
              <a:rPr lang="en-GB" smtClean="0"/>
              <a:t>05/03/2019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92F0D-9B95-46FE-847A-D8285F20D7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26626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30CF6-D99D-41EF-82E8-40EABDED8BCD}" type="datetimeFigureOut">
              <a:rPr lang="en-GB" smtClean="0"/>
              <a:t>05/03/2019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92F0D-9B95-46FE-847A-D8285F20D7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9672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30CF6-D99D-41EF-82E8-40EABDED8BCD}" type="datetimeFigureOut">
              <a:rPr lang="en-GB" smtClean="0"/>
              <a:t>05/03/2019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92F0D-9B95-46FE-847A-D8285F20D7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78024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30CF6-D99D-41EF-82E8-40EABDED8BCD}" type="datetimeFigureOut">
              <a:rPr lang="en-GB" smtClean="0"/>
              <a:t>05/03/2019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92F0D-9B95-46FE-847A-D8285F20D7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42651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30CF6-D99D-41EF-82E8-40EABDED8BCD}" type="datetimeFigureOut">
              <a:rPr lang="en-GB" smtClean="0"/>
              <a:t>05/03/2019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92F0D-9B95-46FE-847A-D8285F20D7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18066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30CF6-D99D-41EF-82E8-40EABDED8BCD}" type="datetimeFigureOut">
              <a:rPr lang="en-GB" smtClean="0"/>
              <a:t>05/03/2019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92F0D-9B95-46FE-847A-D8285F20D7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13093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30CF6-D99D-41EF-82E8-40EABDED8BCD}" type="datetimeFigureOut">
              <a:rPr lang="en-GB" smtClean="0"/>
              <a:t>05/03/2019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92F0D-9B95-46FE-847A-D8285F20D7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7972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30CF6-D99D-41EF-82E8-40EABDED8BCD}" type="datetimeFigureOut">
              <a:rPr lang="en-GB" smtClean="0"/>
              <a:t>05/03/2019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92F0D-9B95-46FE-847A-D8285F20D7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54071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30CF6-D99D-41EF-82E8-40EABDED8BCD}" type="datetimeFigureOut">
              <a:rPr lang="en-GB" smtClean="0"/>
              <a:t>05/03/2019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92F0D-9B95-46FE-847A-D8285F20D7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1245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</a:defRPr>
            </a:lvl1pPr>
          </a:lstStyle>
          <a:p>
            <a:fld id="{29130CF6-D99D-41EF-82E8-40EABDED8BCD}" type="datetimeFigureOut">
              <a:rPr lang="en-GB" smtClean="0"/>
              <a:pPr/>
              <a:t>05/03/2019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</a:defRPr>
            </a:lvl1pPr>
          </a:lstStyle>
          <a:p>
            <a:fld id="{46392F0D-9B95-46FE-847A-D8285F20D753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18416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5.png"/><Relationship Id="rId7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17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Relationship Id="rId9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10" Type="http://schemas.openxmlformats.org/officeDocument/2006/relationships/image" Target="../media/image21.png"/><Relationship Id="rId4" Type="http://schemas.openxmlformats.org/officeDocument/2006/relationships/image" Target="../media/image23.jpeg"/><Relationship Id="rId9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6000" r="-4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465" y="2341735"/>
            <a:ext cx="6258265" cy="4737140"/>
          </a:xfrm>
          <a:prstGeom prst="rect">
            <a:avLst/>
          </a:prstGeom>
        </p:spPr>
      </p:pic>
      <p:sp>
        <p:nvSpPr>
          <p:cNvPr id="4" name="Subtitle 2"/>
          <p:cNvSpPr>
            <a:spLocks noGrp="1"/>
          </p:cNvSpPr>
          <p:nvPr>
            <p:ph type="subTitle" idx="1"/>
          </p:nvPr>
        </p:nvSpPr>
        <p:spPr>
          <a:xfrm>
            <a:off x="-1055403" y="7188057"/>
            <a:ext cx="9144000" cy="2119536"/>
          </a:xfrm>
        </p:spPr>
        <p:txBody>
          <a:bodyPr/>
          <a:lstStyle/>
          <a:p>
            <a:r>
              <a:rPr lang="en-GB" sz="24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Stage 8: Making a food product</a:t>
            </a:r>
            <a:endParaRPr lang="en-GB" sz="24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GB" dirty="0" smtClean="0">
                <a:solidFill>
                  <a:schemeClr val="bg1"/>
                </a:solidFill>
                <a:latin typeface="VAG Rounded" panose="020B0500000000000000" pitchFamily="34" charset="0"/>
              </a:rPr>
              <a:t> </a:t>
            </a:r>
            <a:endParaRPr lang="en-GB" dirty="0">
              <a:solidFill>
                <a:schemeClr val="bg1"/>
              </a:solidFill>
              <a:latin typeface="VAG Rounded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23084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361951" y="1383473"/>
            <a:ext cx="6134100" cy="1035716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+- f3 0 f2"/>
              <a:gd name="f7" fmla="*/ f6 1 21600"/>
              <a:gd name="f8" fmla="*/ f2 1 f7"/>
              <a:gd name="f9" fmla="*/ f3 1 f7"/>
              <a:gd name="f10" fmla="*/ f8 f4 1"/>
              <a:gd name="f11" fmla="*/ f9 f4 1"/>
              <a:gd name="f12" fmla="*/ f9 f5 1"/>
              <a:gd name="f13" fmla="*/ f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" t="f13" r="f11" b="f1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 w="25557" cap="flat">
            <a:noFill/>
            <a:prstDash val="solid"/>
            <a:miter/>
          </a:ln>
        </p:spPr>
        <p:txBody>
          <a:bodyPr vert="horz" wrap="square" lIns="47270" tIns="47270" rIns="47270" bIns="47270" anchor="ctr" anchorCtr="1" compatLnSpc="0">
            <a:noAutofit/>
          </a:bodyPr>
          <a:lstStyle/>
          <a:p>
            <a:pPr algn="ctr" defTabSz="1177016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4400" b="1" dirty="0" smtClean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Kneading dough</a:t>
            </a:r>
          </a:p>
          <a:p>
            <a:pPr algn="ctr" defTabSz="1177016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GB" b="1" dirty="0" smtClean="0">
              <a:solidFill>
                <a:schemeClr val="accent2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 defTabSz="1177016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When flour is mixed with </a:t>
            </a:r>
            <a:r>
              <a:rPr lang="en-GB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water, it </a:t>
            </a:r>
            <a:r>
              <a:rPr lang="en-GB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makes gluten. </a:t>
            </a:r>
            <a:r>
              <a:rPr lang="en-GB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Kneading our dough </a:t>
            </a:r>
            <a:r>
              <a:rPr lang="en-GB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develops the gluten and makes the dough </a:t>
            </a:r>
            <a:r>
              <a:rPr lang="en-GB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nice and stretchy so we can shape it. </a:t>
            </a:r>
            <a:endParaRPr lang="en-GB" sz="44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Text Box 6"/>
          <p:cNvSpPr/>
          <p:nvPr/>
        </p:nvSpPr>
        <p:spPr>
          <a:xfrm>
            <a:off x="177182" y="1601832"/>
            <a:ext cx="4458450" cy="5265712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+- f3 0 f2"/>
              <a:gd name="f7" fmla="*/ f6 1 21600"/>
              <a:gd name="f8" fmla="*/ f2 1 f7"/>
              <a:gd name="f9" fmla="*/ f3 1 f7"/>
              <a:gd name="f10" fmla="*/ f8 f4 1"/>
              <a:gd name="f11" fmla="*/ f9 f4 1"/>
              <a:gd name="f12" fmla="*/ f9 f5 1"/>
              <a:gd name="f13" fmla="*/ f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" t="f13" r="f11" b="f1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 cap="flat">
            <a:noFill/>
            <a:prstDash val="solid"/>
          </a:ln>
        </p:spPr>
        <p:txBody>
          <a:bodyPr vert="horz" wrap="square" lIns="47270" tIns="47270" rIns="47270" bIns="47270" anchor="t" anchorCtr="0" compatLnSpc="0">
            <a:noAutofit/>
          </a:bodyPr>
          <a:lstStyle/>
          <a:p>
            <a:pPr defTabSz="1177016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GB" sz="2317" dirty="0">
              <a:solidFill>
                <a:srgbClr val="000000"/>
              </a:solidFill>
              <a:latin typeface="Tahoma" panose="020B0604030504040204" pitchFamily="34" charset="0"/>
              <a:ea typeface="Microsoft YaHei" pitchFamily="2"/>
              <a:cs typeface="Tahoma" panose="020B0604030504040204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1790" y="171451"/>
            <a:ext cx="1056210" cy="800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Rectangle 2"/>
          <p:cNvSpPr/>
          <p:nvPr/>
        </p:nvSpPr>
        <p:spPr>
          <a:xfrm>
            <a:off x="903004" y="6597336"/>
            <a:ext cx="5051993" cy="1035716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+- f3 0 f2"/>
              <a:gd name="f7" fmla="*/ f6 1 21600"/>
              <a:gd name="f8" fmla="*/ f2 1 f7"/>
              <a:gd name="f9" fmla="*/ f3 1 f7"/>
              <a:gd name="f10" fmla="*/ f8 f4 1"/>
              <a:gd name="f11" fmla="*/ f9 f4 1"/>
              <a:gd name="f12" fmla="*/ f9 f5 1"/>
              <a:gd name="f13" fmla="*/ f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" t="f13" r="f11" b="f1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 w="25557" cap="flat">
            <a:noFill/>
            <a:prstDash val="solid"/>
            <a:miter/>
          </a:ln>
        </p:spPr>
        <p:txBody>
          <a:bodyPr vert="horz" wrap="square" lIns="47270" tIns="47270" rIns="47270" bIns="47270" anchor="ctr" anchorCtr="1" compatLnSpc="0">
            <a:noAutofit/>
          </a:bodyPr>
          <a:lstStyle/>
          <a:p>
            <a:pPr algn="ctr" defTabSz="1177016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GB" b="1" dirty="0" smtClean="0">
              <a:solidFill>
                <a:schemeClr val="accent2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 defTabSz="1177016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 knead your dough, use the heel of your hands to stretch and fold it over quickly. </a:t>
            </a:r>
          </a:p>
          <a:p>
            <a:pPr algn="ctr" defTabSz="1177016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Keep repeating this movement quickly until your dough is not sticky anymore.</a:t>
            </a:r>
            <a:endParaRPr lang="en-GB" sz="4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958" y="2868546"/>
            <a:ext cx="4808086" cy="320840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8029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364599" y="2160854"/>
            <a:ext cx="6134100" cy="1035716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+- f3 0 f2"/>
              <a:gd name="f7" fmla="*/ f6 1 21600"/>
              <a:gd name="f8" fmla="*/ f2 1 f7"/>
              <a:gd name="f9" fmla="*/ f3 1 f7"/>
              <a:gd name="f10" fmla="*/ f8 f4 1"/>
              <a:gd name="f11" fmla="*/ f9 f4 1"/>
              <a:gd name="f12" fmla="*/ f9 f5 1"/>
              <a:gd name="f13" fmla="*/ f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" t="f13" r="f11" b="f1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 w="25557" cap="flat">
            <a:noFill/>
            <a:prstDash val="solid"/>
            <a:miter/>
          </a:ln>
        </p:spPr>
        <p:txBody>
          <a:bodyPr vert="horz" wrap="square" lIns="47270" tIns="47270" rIns="47270" bIns="47270" anchor="ctr" anchorCtr="1" compatLnSpc="0">
            <a:noAutofit/>
          </a:bodyPr>
          <a:lstStyle/>
          <a:p>
            <a:pPr algn="ctr" defTabSz="1177016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4400" b="1" dirty="0" smtClean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Evaluation</a:t>
            </a:r>
            <a:endParaRPr lang="en-GB" sz="4400" b="1" dirty="0" smtClean="0">
              <a:solidFill>
                <a:schemeClr val="accent2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 defTabSz="1177016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GB" b="1" dirty="0" smtClean="0">
              <a:solidFill>
                <a:schemeClr val="accent2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 defTabSz="1177016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2000" dirty="0" smtClean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Taste your product and  evaluate it using these ideas to </a:t>
            </a:r>
            <a:r>
              <a:rPr lang="en-GB" sz="2000" dirty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help you. Score your product out of 5 and write a comment for each of </a:t>
            </a:r>
            <a:r>
              <a:rPr lang="en-GB" sz="2000" dirty="0" smtClean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following </a:t>
            </a:r>
            <a:r>
              <a:rPr lang="en-GB" sz="2000" dirty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features.</a:t>
            </a:r>
          </a:p>
          <a:p>
            <a:pPr algn="ctr" defTabSz="1177016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GB" sz="2000" dirty="0" smtClean="0">
              <a:solidFill>
                <a:schemeClr val="accent2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 defTabSz="1177016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GB" b="1" dirty="0">
              <a:solidFill>
                <a:schemeClr val="accent2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 defTabSz="1177016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GB" b="1" dirty="0" smtClean="0">
              <a:solidFill>
                <a:schemeClr val="accent2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 defTabSz="1177016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GB" b="1" dirty="0">
              <a:solidFill>
                <a:schemeClr val="accent2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 defTabSz="1177016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GB" b="1" dirty="0" smtClean="0">
              <a:solidFill>
                <a:schemeClr val="accent2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1790" y="171451"/>
            <a:ext cx="1056210" cy="800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5236988"/>
              </p:ext>
            </p:extLst>
          </p:nvPr>
        </p:nvGraphicFramePr>
        <p:xfrm>
          <a:off x="461225" y="3279141"/>
          <a:ext cx="5868670" cy="3327720"/>
        </p:xfrm>
        <a:graphic>
          <a:graphicData uri="http://schemas.openxmlformats.org/drawingml/2006/table">
            <a:tbl>
              <a:tblPr firstRow="1" firstCol="1" bandRow="1"/>
              <a:tblGrid>
                <a:gridCol w="1695450"/>
                <a:gridCol w="1009650"/>
                <a:gridCol w="3163570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Feature</a:t>
                      </a:r>
                      <a:endParaRPr lang="en-GB" sz="18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Score</a:t>
                      </a:r>
                      <a:endParaRPr lang="en-GB" sz="180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Comment </a:t>
                      </a:r>
                      <a:r>
                        <a:rPr lang="en-GB" sz="200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(give reasons for your scores)</a:t>
                      </a:r>
                      <a:endParaRPr lang="en-GB" sz="180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Presentation</a:t>
                      </a:r>
                      <a:endParaRPr lang="en-GB" sz="180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  <a:endParaRPr lang="en-GB" sz="180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  <a:endParaRPr lang="en-GB" sz="180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  <a:endParaRPr lang="en-GB" sz="180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Texture</a:t>
                      </a:r>
                      <a:endParaRPr lang="en-GB" sz="180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  <a:endParaRPr lang="en-GB" sz="180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  <a:endParaRPr lang="en-GB" sz="180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  <a:endParaRPr lang="en-GB" sz="180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Taste</a:t>
                      </a:r>
                      <a:endParaRPr lang="en-GB" sz="180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  <a:endParaRPr lang="en-GB" sz="180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  <a:endParaRPr lang="en-GB" sz="180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  <a:endParaRPr lang="en-GB" sz="180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Value for money</a:t>
                      </a:r>
                      <a:endParaRPr lang="en-GB" sz="18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  <a:endParaRPr lang="en-GB" sz="180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  <a:endParaRPr lang="en-GB" sz="18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  <a:endParaRPr lang="en-GB" sz="18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710147" y="6606861"/>
            <a:ext cx="5443004" cy="984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What could you do next time to improve your product?</a:t>
            </a:r>
            <a:endParaRPr kumimoji="0" lang="en-GB" alt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772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-606" y="1069935"/>
            <a:ext cx="7056784" cy="55092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Learning </a:t>
            </a:r>
            <a:r>
              <a:rPr lang="en-GB" sz="4000" b="1" dirty="0" smtClean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Objective:</a:t>
            </a:r>
            <a:endParaRPr lang="en-GB" sz="4000" b="1" dirty="0">
              <a:solidFill>
                <a:schemeClr val="accent2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en-GB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 produce a food product</a:t>
            </a:r>
          </a:p>
          <a:p>
            <a:pPr algn="ctr"/>
            <a:endParaRPr lang="en-GB" sz="2400" dirty="0">
              <a:solidFill>
                <a:srgbClr val="4F81BD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en-GB" sz="2400" dirty="0" smtClean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Today, we will be making the flavoured </a:t>
            </a:r>
          </a:p>
          <a:p>
            <a:pPr algn="ctr"/>
            <a:r>
              <a:rPr lang="en-GB" sz="2400" dirty="0" smtClean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breads that you designed in Stage 3.</a:t>
            </a:r>
          </a:p>
          <a:p>
            <a:pPr algn="ctr"/>
            <a:endParaRPr lang="en-GB" sz="2400" dirty="0">
              <a:solidFill>
                <a:schemeClr val="accent2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en-GB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Before we begin, let’s learn about where </a:t>
            </a:r>
          </a:p>
          <a:p>
            <a:pPr algn="ctr"/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</a:t>
            </a:r>
            <a:r>
              <a:rPr lang="en-GB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ur ingredients have come from.</a:t>
            </a:r>
          </a:p>
          <a:p>
            <a:pPr algn="ctr"/>
            <a:endParaRPr lang="en-GB" sz="2400" dirty="0">
              <a:solidFill>
                <a:schemeClr val="accent2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en-GB" sz="2400" dirty="0" smtClean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Flour is the main ingredient of bread.</a:t>
            </a:r>
          </a:p>
          <a:p>
            <a:pPr algn="ctr"/>
            <a:endParaRPr lang="en-GB" sz="2400" dirty="0">
              <a:solidFill>
                <a:schemeClr val="accent2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en-GB" sz="2400" b="1" dirty="0" smtClean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Where does flour come from?</a:t>
            </a:r>
          </a:p>
          <a:p>
            <a:pPr algn="ctr"/>
            <a:endParaRPr lang="en-GB" sz="2400" b="1" dirty="0">
              <a:solidFill>
                <a:schemeClr val="accent2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en-GB" sz="2400" b="1" dirty="0" smtClean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How is it made?</a:t>
            </a:r>
          </a:p>
        </p:txBody>
      </p:sp>
      <p:pic>
        <p:nvPicPr>
          <p:cNvPr id="8" name="Picture 7" descr="C:\Users\jdevine\Pictures\Stem Enterprise logo - FINAL FINAL.png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43525" y="0"/>
            <a:ext cx="1514475" cy="114490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8522" l="0" r="99573">
                        <a14:foregroundMark x1="21368" y1="17241" x2="21368" y2="17241"/>
                        <a14:foregroundMark x1="10684" y1="26601" x2="10684" y2="26601"/>
                        <a14:foregroundMark x1="7692" y1="33990" x2="7692" y2="33990"/>
                        <a14:foregroundMark x1="5556" y1="36453" x2="5556" y2="36453"/>
                        <a14:foregroundMark x1="2137" y1="41379" x2="2137" y2="41379"/>
                        <a14:foregroundMark x1="2564" y1="56650" x2="2564" y2="56650"/>
                        <a14:foregroundMark x1="9402" y1="58621" x2="9402" y2="58621"/>
                        <a14:foregroundMark x1="13248" y1="59606" x2="13248" y2="59606"/>
                        <a14:foregroundMark x1="22222" y1="60591" x2="22222" y2="60591"/>
                        <a14:foregroundMark x1="24359" y1="61084" x2="24359" y2="61084"/>
                        <a14:foregroundMark x1="26068" y1="64039" x2="26068" y2="64039"/>
                        <a14:foregroundMark x1="25641" y1="54680" x2="25641" y2="54680"/>
                        <a14:foregroundMark x1="58974" y1="78325" x2="58974" y2="78325"/>
                        <a14:foregroundMark x1="70513" y1="77340" x2="70513" y2="77340"/>
                        <a14:foregroundMark x1="64530" y1="3448" x2="64530" y2="3448"/>
                        <a14:foregroundMark x1="51282" y1="1970" x2="51282" y2="1970"/>
                        <a14:foregroundMark x1="44017" y1="3448" x2="44017" y2="3448"/>
                        <a14:foregroundMark x1="35897" y1="9360" x2="35897" y2="9360"/>
                        <a14:foregroundMark x1="32479" y1="11330" x2="32479" y2="11330"/>
                        <a14:foregroundMark x1="29487" y1="13793" x2="29487" y2="13793"/>
                        <a14:foregroundMark x1="23932" y1="15764" x2="23932" y2="15764"/>
                        <a14:foregroundMark x1="26068" y1="14778" x2="26068" y2="14778"/>
                        <a14:foregroundMark x1="13675" y1="22660" x2="13675" y2="22660"/>
                        <a14:foregroundMark x1="8547" y1="31034" x2="8547" y2="31034"/>
                        <a14:foregroundMark x1="37607" y1="7389" x2="37607" y2="7389"/>
                        <a14:foregroundMark x1="31197" y1="12808" x2="31197" y2="12808"/>
                        <a14:foregroundMark x1="69658" y1="2956" x2="69658" y2="2956"/>
                        <a14:foregroundMark x1="80769" y1="2463" x2="80769" y2="2463"/>
                        <a14:foregroundMark x1="78205" y1="2463" x2="78205" y2="2463"/>
                        <a14:foregroundMark x1="74786" y1="2956" x2="74786" y2="2956"/>
                        <a14:foregroundMark x1="83333" y1="3941" x2="83333" y2="3941"/>
                        <a14:foregroundMark x1="47436" y1="3448" x2="47436" y2="3448"/>
                        <a14:foregroundMark x1="45726" y1="3448" x2="45726" y2="3448"/>
                        <a14:foregroundMark x1="85470" y1="7882" x2="85470" y2="7882"/>
                        <a14:foregroundMark x1="87179" y1="10345" x2="87179" y2="10345"/>
                        <a14:foregroundMark x1="87179" y1="7389" x2="87179" y2="7389"/>
                        <a14:foregroundMark x1="90171" y1="10345" x2="90171" y2="10345"/>
                        <a14:foregroundMark x1="92308" y1="13793" x2="92308" y2="13793"/>
                        <a14:foregroundMark x1="94444" y1="17241" x2="94444" y2="17241"/>
                        <a14:foregroundMark x1="96154" y1="20690" x2="96154" y2="20690"/>
                        <a14:foregroundMark x1="97009" y1="24138" x2="97009" y2="24138"/>
                        <a14:foregroundMark x1="97436" y1="28079" x2="97436" y2="28079"/>
                        <a14:foregroundMark x1="97863" y1="30542" x2="97863" y2="30542"/>
                        <a14:foregroundMark x1="96581" y1="35961" x2="96581" y2="35961"/>
                        <a14:foregroundMark x1="97009" y1="33498" x2="97009" y2="33498"/>
                        <a14:foregroundMark x1="98291" y1="33498" x2="98291" y2="33498"/>
                        <a14:foregroundMark x1="93590" y1="41379" x2="93590" y2="41379"/>
                        <a14:foregroundMark x1="96581" y1="37931" x2="96581" y2="37931"/>
                        <a14:foregroundMark x1="91880" y1="43350" x2="91880" y2="43350"/>
                        <a14:foregroundMark x1="89744" y1="45813" x2="89744" y2="45813"/>
                        <a14:foregroundMark x1="86752" y1="48768" x2="86752" y2="48768"/>
                        <a14:foregroundMark x1="83333" y1="50246" x2="83333" y2="50246"/>
                        <a14:foregroundMark x1="80342" y1="81773" x2="80342" y2="81773"/>
                        <a14:foregroundMark x1="80769" y1="83744" x2="80769" y2="83744"/>
                        <a14:foregroundMark x1="73504" y1="92118" x2="73504" y2="92118"/>
                        <a14:foregroundMark x1="69658" y1="94089" x2="69658" y2="94089"/>
                        <a14:foregroundMark x1="65812" y1="94581" x2="65812" y2="94581"/>
                        <a14:foregroundMark x1="59402" y1="96059" x2="59402" y2="96059"/>
                        <a14:foregroundMark x1="52991" y1="96552" x2="52991" y2="96552"/>
                        <a14:foregroundMark x1="56410" y1="97044" x2="56410" y2="97044"/>
                        <a14:foregroundMark x1="57692" y1="96552" x2="57692" y2="96552"/>
                        <a14:foregroundMark x1="71368" y1="94581" x2="71368" y2="94581"/>
                        <a14:foregroundMark x1="27350" y1="88670" x2="27350" y2="88670"/>
                        <a14:foregroundMark x1="28632" y1="86700" x2="28632" y2="86700"/>
                        <a14:foregroundMark x1="27778" y1="83251" x2="27778" y2="83251"/>
                        <a14:foregroundMark x1="28205" y1="90640" x2="28205" y2="90640"/>
                        <a14:foregroundMark x1="31624" y1="94089" x2="31624" y2="94089"/>
                        <a14:foregroundMark x1="30769" y1="92611" x2="30769" y2="92611"/>
                        <a14:foregroundMark x1="32906" y1="93103" x2="32906" y2="93103"/>
                        <a14:foregroundMark x1="35470" y1="94089" x2="35470" y2="94089"/>
                        <a14:foregroundMark x1="37179" y1="94089" x2="37179" y2="94089"/>
                        <a14:foregroundMark x1="39744" y1="94581" x2="39744" y2="94581"/>
                        <a14:foregroundMark x1="41453" y1="96552" x2="41453" y2="96552"/>
                        <a14:foregroundMark x1="44444" y1="96552" x2="44444" y2="96552"/>
                        <a14:foregroundMark x1="2564" y1="60591" x2="2564" y2="60591"/>
                        <a14:foregroundMark x1="855" y1="54187" x2="855" y2="54187"/>
                        <a14:foregroundMark x1="1709" y1="51232" x2="1709" y2="51232"/>
                        <a14:foregroundMark x1="5556" y1="59606" x2="5556" y2="59606"/>
                        <a14:foregroundMark x1="8974" y1="60591" x2="8974" y2="60591"/>
                        <a14:foregroundMark x1="11966" y1="60591" x2="11966" y2="60591"/>
                        <a14:foregroundMark x1="15812" y1="62562" x2="15812" y2="62562"/>
                        <a14:foregroundMark x1="16667" y1="61084" x2="16667" y2="61084"/>
                        <a14:foregroundMark x1="35897" y1="54187" x2="35897" y2="54187"/>
                        <a14:foregroundMark x1="41026" y1="54187" x2="41026" y2="54187"/>
                        <a14:foregroundMark x1="44017" y1="58128" x2="44017" y2="58128"/>
                        <a14:foregroundMark x1="34615" y1="63054" x2="34615" y2="63054"/>
                        <a14:foregroundMark x1="35470" y1="60591" x2="35470" y2="60591"/>
                        <a14:foregroundMark x1="34188" y1="69951" x2="34188" y2="69951"/>
                        <a14:foregroundMark x1="38034" y1="64039" x2="38034" y2="64039"/>
                        <a14:foregroundMark x1="42735" y1="61084" x2="42735" y2="61084"/>
                        <a14:foregroundMark x1="50427" y1="54680" x2="50427" y2="54680"/>
                        <a14:foregroundMark x1="50427" y1="58621" x2="50427" y2="58621"/>
                        <a14:foregroundMark x1="55128" y1="54680" x2="55128" y2="54680"/>
                        <a14:foregroundMark x1="49145" y1="63547" x2="49145" y2="63547"/>
                        <a14:foregroundMark x1="48718" y1="67488" x2="48718" y2="67488"/>
                        <a14:foregroundMark x1="48718" y1="72414" x2="48718" y2="72414"/>
                        <a14:foregroundMark x1="63248" y1="54187" x2="63248" y2="54187"/>
                        <a14:foregroundMark x1="66239" y1="55665" x2="66239" y2="55665"/>
                        <a14:foregroundMark x1="64957" y1="59606" x2="64957" y2="59606"/>
                        <a14:foregroundMark x1="64530" y1="62069" x2="64530" y2="62069"/>
                        <a14:foregroundMark x1="64103" y1="65025" x2="64103" y2="65025"/>
                        <a14:foregroundMark x1="63248" y1="70443" x2="63248" y2="70443"/>
                        <a14:foregroundMark x1="41880" y1="83251" x2="41880" y2="8325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1280" y="110121"/>
            <a:ext cx="969545" cy="842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4413" y="6619505"/>
            <a:ext cx="2826745" cy="188482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838088" y="9559343"/>
            <a:ext cx="530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© Primary Food Tech 2018</a:t>
            </a:r>
            <a:endParaRPr lang="en-GB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8008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-606" y="1069935"/>
            <a:ext cx="7056784" cy="415498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800" b="1" dirty="0" smtClean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Wheat</a:t>
            </a:r>
          </a:p>
          <a:p>
            <a:pPr algn="ctr"/>
            <a:endParaRPr lang="en-GB" sz="4000" b="1" dirty="0">
              <a:solidFill>
                <a:schemeClr val="accent2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en-GB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Flour is made from </a:t>
            </a:r>
            <a:r>
              <a:rPr lang="en-GB" sz="2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wheat.</a:t>
            </a:r>
          </a:p>
          <a:p>
            <a:pPr algn="ctr"/>
            <a:endParaRPr lang="en-GB" sz="2800" dirty="0">
              <a:solidFill>
                <a:schemeClr val="accent2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en-GB" sz="2800" dirty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Wheat is a variety of </a:t>
            </a:r>
            <a:r>
              <a:rPr lang="en-GB" sz="2800" dirty="0" smtClean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grass. </a:t>
            </a:r>
          </a:p>
          <a:p>
            <a:pPr algn="ctr"/>
            <a:r>
              <a:rPr lang="en-GB" sz="2800" dirty="0" smtClean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It </a:t>
            </a:r>
            <a:r>
              <a:rPr lang="en-GB" sz="2800" dirty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is </a:t>
            </a:r>
            <a:r>
              <a:rPr lang="en-GB" sz="2800" dirty="0" smtClean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known as a </a:t>
            </a:r>
            <a:r>
              <a:rPr lang="en-GB" sz="2800" dirty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cereal </a:t>
            </a:r>
            <a:r>
              <a:rPr lang="en-GB" sz="2800" dirty="0" smtClean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grain. </a:t>
            </a:r>
            <a:endParaRPr lang="en-GB" sz="2800" dirty="0">
              <a:solidFill>
                <a:schemeClr val="accent2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endParaRPr lang="en-GB" sz="16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endParaRPr lang="en-GB" sz="2400" dirty="0" smtClean="0">
              <a:solidFill>
                <a:srgbClr val="4F81BD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endParaRPr lang="en-GB" sz="2400" dirty="0">
              <a:solidFill>
                <a:srgbClr val="4F81BD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8" name="Picture 7" descr="C:\Users\jdevine\Pictures\Stem Enterprise logo - FINAL FINAL.png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43525" y="0"/>
            <a:ext cx="1514475" cy="114490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8522" l="0" r="99573">
                        <a14:foregroundMark x1="21368" y1="17241" x2="21368" y2="17241"/>
                        <a14:foregroundMark x1="10684" y1="26601" x2="10684" y2="26601"/>
                        <a14:foregroundMark x1="7692" y1="33990" x2="7692" y2="33990"/>
                        <a14:foregroundMark x1="5556" y1="36453" x2="5556" y2="36453"/>
                        <a14:foregroundMark x1="2137" y1="41379" x2="2137" y2="41379"/>
                        <a14:foregroundMark x1="2564" y1="56650" x2="2564" y2="56650"/>
                        <a14:foregroundMark x1="9402" y1="58621" x2="9402" y2="58621"/>
                        <a14:foregroundMark x1="13248" y1="59606" x2="13248" y2="59606"/>
                        <a14:foregroundMark x1="22222" y1="60591" x2="22222" y2="60591"/>
                        <a14:foregroundMark x1="24359" y1="61084" x2="24359" y2="61084"/>
                        <a14:foregroundMark x1="26068" y1="64039" x2="26068" y2="64039"/>
                        <a14:foregroundMark x1="25641" y1="54680" x2="25641" y2="54680"/>
                        <a14:foregroundMark x1="58974" y1="78325" x2="58974" y2="78325"/>
                        <a14:foregroundMark x1="70513" y1="77340" x2="70513" y2="77340"/>
                        <a14:foregroundMark x1="64530" y1="3448" x2="64530" y2="3448"/>
                        <a14:foregroundMark x1="51282" y1="1970" x2="51282" y2="1970"/>
                        <a14:foregroundMark x1="44017" y1="3448" x2="44017" y2="3448"/>
                        <a14:foregroundMark x1="35897" y1="9360" x2="35897" y2="9360"/>
                        <a14:foregroundMark x1="32479" y1="11330" x2="32479" y2="11330"/>
                        <a14:foregroundMark x1="29487" y1="13793" x2="29487" y2="13793"/>
                        <a14:foregroundMark x1="23932" y1="15764" x2="23932" y2="15764"/>
                        <a14:foregroundMark x1="26068" y1="14778" x2="26068" y2="14778"/>
                        <a14:foregroundMark x1="13675" y1="22660" x2="13675" y2="22660"/>
                        <a14:foregroundMark x1="8547" y1="31034" x2="8547" y2="31034"/>
                        <a14:foregroundMark x1="37607" y1="7389" x2="37607" y2="7389"/>
                        <a14:foregroundMark x1="31197" y1="12808" x2="31197" y2="12808"/>
                        <a14:foregroundMark x1="69658" y1="2956" x2="69658" y2="2956"/>
                        <a14:foregroundMark x1="80769" y1="2463" x2="80769" y2="2463"/>
                        <a14:foregroundMark x1="78205" y1="2463" x2="78205" y2="2463"/>
                        <a14:foregroundMark x1="74786" y1="2956" x2="74786" y2="2956"/>
                        <a14:foregroundMark x1="83333" y1="3941" x2="83333" y2="3941"/>
                        <a14:foregroundMark x1="47436" y1="3448" x2="47436" y2="3448"/>
                        <a14:foregroundMark x1="45726" y1="3448" x2="45726" y2="3448"/>
                        <a14:foregroundMark x1="85470" y1="7882" x2="85470" y2="7882"/>
                        <a14:foregroundMark x1="87179" y1="10345" x2="87179" y2="10345"/>
                        <a14:foregroundMark x1="87179" y1="7389" x2="87179" y2="7389"/>
                        <a14:foregroundMark x1="90171" y1="10345" x2="90171" y2="10345"/>
                        <a14:foregroundMark x1="92308" y1="13793" x2="92308" y2="13793"/>
                        <a14:foregroundMark x1="94444" y1="17241" x2="94444" y2="17241"/>
                        <a14:foregroundMark x1="96154" y1="20690" x2="96154" y2="20690"/>
                        <a14:foregroundMark x1="97009" y1="24138" x2="97009" y2="24138"/>
                        <a14:foregroundMark x1="97436" y1="28079" x2="97436" y2="28079"/>
                        <a14:foregroundMark x1="97863" y1="30542" x2="97863" y2="30542"/>
                        <a14:foregroundMark x1="96581" y1="35961" x2="96581" y2="35961"/>
                        <a14:foregroundMark x1="97009" y1="33498" x2="97009" y2="33498"/>
                        <a14:foregroundMark x1="98291" y1="33498" x2="98291" y2="33498"/>
                        <a14:foregroundMark x1="93590" y1="41379" x2="93590" y2="41379"/>
                        <a14:foregroundMark x1="96581" y1="37931" x2="96581" y2="37931"/>
                        <a14:foregroundMark x1="91880" y1="43350" x2="91880" y2="43350"/>
                        <a14:foregroundMark x1="89744" y1="45813" x2="89744" y2="45813"/>
                        <a14:foregroundMark x1="86752" y1="48768" x2="86752" y2="48768"/>
                        <a14:foregroundMark x1="83333" y1="50246" x2="83333" y2="50246"/>
                        <a14:foregroundMark x1="80342" y1="81773" x2="80342" y2="81773"/>
                        <a14:foregroundMark x1="80769" y1="83744" x2="80769" y2="83744"/>
                        <a14:foregroundMark x1="73504" y1="92118" x2="73504" y2="92118"/>
                        <a14:foregroundMark x1="69658" y1="94089" x2="69658" y2="94089"/>
                        <a14:foregroundMark x1="65812" y1="94581" x2="65812" y2="94581"/>
                        <a14:foregroundMark x1="59402" y1="96059" x2="59402" y2="96059"/>
                        <a14:foregroundMark x1="52991" y1="96552" x2="52991" y2="96552"/>
                        <a14:foregroundMark x1="56410" y1="97044" x2="56410" y2="97044"/>
                        <a14:foregroundMark x1="57692" y1="96552" x2="57692" y2="96552"/>
                        <a14:foregroundMark x1="71368" y1="94581" x2="71368" y2="94581"/>
                        <a14:foregroundMark x1="27350" y1="88670" x2="27350" y2="88670"/>
                        <a14:foregroundMark x1="28632" y1="86700" x2="28632" y2="86700"/>
                        <a14:foregroundMark x1="27778" y1="83251" x2="27778" y2="83251"/>
                        <a14:foregroundMark x1="28205" y1="90640" x2="28205" y2="90640"/>
                        <a14:foregroundMark x1="31624" y1="94089" x2="31624" y2="94089"/>
                        <a14:foregroundMark x1="30769" y1="92611" x2="30769" y2="92611"/>
                        <a14:foregroundMark x1="32906" y1="93103" x2="32906" y2="93103"/>
                        <a14:foregroundMark x1="35470" y1="94089" x2="35470" y2="94089"/>
                        <a14:foregroundMark x1="37179" y1="94089" x2="37179" y2="94089"/>
                        <a14:foregroundMark x1="39744" y1="94581" x2="39744" y2="94581"/>
                        <a14:foregroundMark x1="41453" y1="96552" x2="41453" y2="96552"/>
                        <a14:foregroundMark x1="44444" y1="96552" x2="44444" y2="96552"/>
                        <a14:foregroundMark x1="2564" y1="60591" x2="2564" y2="60591"/>
                        <a14:foregroundMark x1="855" y1="54187" x2="855" y2="54187"/>
                        <a14:foregroundMark x1="1709" y1="51232" x2="1709" y2="51232"/>
                        <a14:foregroundMark x1="5556" y1="59606" x2="5556" y2="59606"/>
                        <a14:foregroundMark x1="8974" y1="60591" x2="8974" y2="60591"/>
                        <a14:foregroundMark x1="11966" y1="60591" x2="11966" y2="60591"/>
                        <a14:foregroundMark x1="15812" y1="62562" x2="15812" y2="62562"/>
                        <a14:foregroundMark x1="16667" y1="61084" x2="16667" y2="61084"/>
                        <a14:foregroundMark x1="35897" y1="54187" x2="35897" y2="54187"/>
                        <a14:foregroundMark x1="41026" y1="54187" x2="41026" y2="54187"/>
                        <a14:foregroundMark x1="44017" y1="58128" x2="44017" y2="58128"/>
                        <a14:foregroundMark x1="34615" y1="63054" x2="34615" y2="63054"/>
                        <a14:foregroundMark x1="35470" y1="60591" x2="35470" y2="60591"/>
                        <a14:foregroundMark x1="34188" y1="69951" x2="34188" y2="69951"/>
                        <a14:foregroundMark x1="38034" y1="64039" x2="38034" y2="64039"/>
                        <a14:foregroundMark x1="42735" y1="61084" x2="42735" y2="61084"/>
                        <a14:foregroundMark x1="50427" y1="54680" x2="50427" y2="54680"/>
                        <a14:foregroundMark x1="50427" y1="58621" x2="50427" y2="58621"/>
                        <a14:foregroundMark x1="55128" y1="54680" x2="55128" y2="54680"/>
                        <a14:foregroundMark x1="49145" y1="63547" x2="49145" y2="63547"/>
                        <a14:foregroundMark x1="48718" y1="67488" x2="48718" y2="67488"/>
                        <a14:foregroundMark x1="48718" y1="72414" x2="48718" y2="72414"/>
                        <a14:foregroundMark x1="63248" y1="54187" x2="63248" y2="54187"/>
                        <a14:foregroundMark x1="66239" y1="55665" x2="66239" y2="55665"/>
                        <a14:foregroundMark x1="64957" y1="59606" x2="64957" y2="59606"/>
                        <a14:foregroundMark x1="64530" y1="62069" x2="64530" y2="62069"/>
                        <a14:foregroundMark x1="64103" y1="65025" x2="64103" y2="65025"/>
                        <a14:foregroundMark x1="63248" y1="70443" x2="63248" y2="70443"/>
                        <a14:foregroundMark x1="41880" y1="83251" x2="41880" y2="8325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1280" y="110121"/>
            <a:ext cx="969545" cy="842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8930" y="4836694"/>
            <a:ext cx="4397711" cy="293570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838088" y="9559343"/>
            <a:ext cx="530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© Primary Food Tech 2018</a:t>
            </a:r>
            <a:endParaRPr lang="en-GB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2716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943810"/>
            <a:ext cx="7056784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800" b="1" dirty="0" smtClean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Wheat</a:t>
            </a:r>
          </a:p>
        </p:txBody>
      </p:sp>
      <p:pic>
        <p:nvPicPr>
          <p:cNvPr id="8" name="Picture 7" descr="C:\Users\jdevine\Pictures\Stem Enterprise logo - FINAL FINAL.png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43525" y="0"/>
            <a:ext cx="1514475" cy="114490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8522" l="0" r="99573">
                        <a14:foregroundMark x1="21368" y1="17241" x2="21368" y2="17241"/>
                        <a14:foregroundMark x1="10684" y1="26601" x2="10684" y2="26601"/>
                        <a14:foregroundMark x1="7692" y1="33990" x2="7692" y2="33990"/>
                        <a14:foregroundMark x1="5556" y1="36453" x2="5556" y2="36453"/>
                        <a14:foregroundMark x1="2137" y1="41379" x2="2137" y2="41379"/>
                        <a14:foregroundMark x1="2564" y1="56650" x2="2564" y2="56650"/>
                        <a14:foregroundMark x1="9402" y1="58621" x2="9402" y2="58621"/>
                        <a14:foregroundMark x1="13248" y1="59606" x2="13248" y2="59606"/>
                        <a14:foregroundMark x1="22222" y1="60591" x2="22222" y2="60591"/>
                        <a14:foregroundMark x1="24359" y1="61084" x2="24359" y2="61084"/>
                        <a14:foregroundMark x1="26068" y1="64039" x2="26068" y2="64039"/>
                        <a14:foregroundMark x1="25641" y1="54680" x2="25641" y2="54680"/>
                        <a14:foregroundMark x1="58974" y1="78325" x2="58974" y2="78325"/>
                        <a14:foregroundMark x1="70513" y1="77340" x2="70513" y2="77340"/>
                        <a14:foregroundMark x1="64530" y1="3448" x2="64530" y2="3448"/>
                        <a14:foregroundMark x1="51282" y1="1970" x2="51282" y2="1970"/>
                        <a14:foregroundMark x1="44017" y1="3448" x2="44017" y2="3448"/>
                        <a14:foregroundMark x1="35897" y1="9360" x2="35897" y2="9360"/>
                        <a14:foregroundMark x1="32479" y1="11330" x2="32479" y2="11330"/>
                        <a14:foregroundMark x1="29487" y1="13793" x2="29487" y2="13793"/>
                        <a14:foregroundMark x1="23932" y1="15764" x2="23932" y2="15764"/>
                        <a14:foregroundMark x1="26068" y1="14778" x2="26068" y2="14778"/>
                        <a14:foregroundMark x1="13675" y1="22660" x2="13675" y2="22660"/>
                        <a14:foregroundMark x1="8547" y1="31034" x2="8547" y2="31034"/>
                        <a14:foregroundMark x1="37607" y1="7389" x2="37607" y2="7389"/>
                        <a14:foregroundMark x1="31197" y1="12808" x2="31197" y2="12808"/>
                        <a14:foregroundMark x1="69658" y1="2956" x2="69658" y2="2956"/>
                        <a14:foregroundMark x1="80769" y1="2463" x2="80769" y2="2463"/>
                        <a14:foregroundMark x1="78205" y1="2463" x2="78205" y2="2463"/>
                        <a14:foregroundMark x1="74786" y1="2956" x2="74786" y2="2956"/>
                        <a14:foregroundMark x1="83333" y1="3941" x2="83333" y2="3941"/>
                        <a14:foregroundMark x1="47436" y1="3448" x2="47436" y2="3448"/>
                        <a14:foregroundMark x1="45726" y1="3448" x2="45726" y2="3448"/>
                        <a14:foregroundMark x1="85470" y1="7882" x2="85470" y2="7882"/>
                        <a14:foregroundMark x1="87179" y1="10345" x2="87179" y2="10345"/>
                        <a14:foregroundMark x1="87179" y1="7389" x2="87179" y2="7389"/>
                        <a14:foregroundMark x1="90171" y1="10345" x2="90171" y2="10345"/>
                        <a14:foregroundMark x1="92308" y1="13793" x2="92308" y2="13793"/>
                        <a14:foregroundMark x1="94444" y1="17241" x2="94444" y2="17241"/>
                        <a14:foregroundMark x1="96154" y1="20690" x2="96154" y2="20690"/>
                        <a14:foregroundMark x1="97009" y1="24138" x2="97009" y2="24138"/>
                        <a14:foregroundMark x1="97436" y1="28079" x2="97436" y2="28079"/>
                        <a14:foregroundMark x1="97863" y1="30542" x2="97863" y2="30542"/>
                        <a14:foregroundMark x1="96581" y1="35961" x2="96581" y2="35961"/>
                        <a14:foregroundMark x1="97009" y1="33498" x2="97009" y2="33498"/>
                        <a14:foregroundMark x1="98291" y1="33498" x2="98291" y2="33498"/>
                        <a14:foregroundMark x1="93590" y1="41379" x2="93590" y2="41379"/>
                        <a14:foregroundMark x1="96581" y1="37931" x2="96581" y2="37931"/>
                        <a14:foregroundMark x1="91880" y1="43350" x2="91880" y2="43350"/>
                        <a14:foregroundMark x1="89744" y1="45813" x2="89744" y2="45813"/>
                        <a14:foregroundMark x1="86752" y1="48768" x2="86752" y2="48768"/>
                        <a14:foregroundMark x1="83333" y1="50246" x2="83333" y2="50246"/>
                        <a14:foregroundMark x1="80342" y1="81773" x2="80342" y2="81773"/>
                        <a14:foregroundMark x1="80769" y1="83744" x2="80769" y2="83744"/>
                        <a14:foregroundMark x1="73504" y1="92118" x2="73504" y2="92118"/>
                        <a14:foregroundMark x1="69658" y1="94089" x2="69658" y2="94089"/>
                        <a14:foregroundMark x1="65812" y1="94581" x2="65812" y2="94581"/>
                        <a14:foregroundMark x1="59402" y1="96059" x2="59402" y2="96059"/>
                        <a14:foregroundMark x1="52991" y1="96552" x2="52991" y2="96552"/>
                        <a14:foregroundMark x1="56410" y1="97044" x2="56410" y2="97044"/>
                        <a14:foregroundMark x1="57692" y1="96552" x2="57692" y2="96552"/>
                        <a14:foregroundMark x1="71368" y1="94581" x2="71368" y2="94581"/>
                        <a14:foregroundMark x1="27350" y1="88670" x2="27350" y2="88670"/>
                        <a14:foregroundMark x1="28632" y1="86700" x2="28632" y2="86700"/>
                        <a14:foregroundMark x1="27778" y1="83251" x2="27778" y2="83251"/>
                        <a14:foregroundMark x1="28205" y1="90640" x2="28205" y2="90640"/>
                        <a14:foregroundMark x1="31624" y1="94089" x2="31624" y2="94089"/>
                        <a14:foregroundMark x1="30769" y1="92611" x2="30769" y2="92611"/>
                        <a14:foregroundMark x1="32906" y1="93103" x2="32906" y2="93103"/>
                        <a14:foregroundMark x1="35470" y1="94089" x2="35470" y2="94089"/>
                        <a14:foregroundMark x1="37179" y1="94089" x2="37179" y2="94089"/>
                        <a14:foregroundMark x1="39744" y1="94581" x2="39744" y2="94581"/>
                        <a14:foregroundMark x1="41453" y1="96552" x2="41453" y2="96552"/>
                        <a14:foregroundMark x1="44444" y1="96552" x2="44444" y2="96552"/>
                        <a14:foregroundMark x1="2564" y1="60591" x2="2564" y2="60591"/>
                        <a14:foregroundMark x1="855" y1="54187" x2="855" y2="54187"/>
                        <a14:foregroundMark x1="1709" y1="51232" x2="1709" y2="51232"/>
                        <a14:foregroundMark x1="5556" y1="59606" x2="5556" y2="59606"/>
                        <a14:foregroundMark x1="8974" y1="60591" x2="8974" y2="60591"/>
                        <a14:foregroundMark x1="11966" y1="60591" x2="11966" y2="60591"/>
                        <a14:foregroundMark x1="15812" y1="62562" x2="15812" y2="62562"/>
                        <a14:foregroundMark x1="16667" y1="61084" x2="16667" y2="61084"/>
                        <a14:foregroundMark x1="35897" y1="54187" x2="35897" y2="54187"/>
                        <a14:foregroundMark x1="41026" y1="54187" x2="41026" y2="54187"/>
                        <a14:foregroundMark x1="44017" y1="58128" x2="44017" y2="58128"/>
                        <a14:foregroundMark x1="34615" y1="63054" x2="34615" y2="63054"/>
                        <a14:foregroundMark x1="35470" y1="60591" x2="35470" y2="60591"/>
                        <a14:foregroundMark x1="34188" y1="69951" x2="34188" y2="69951"/>
                        <a14:foregroundMark x1="38034" y1="64039" x2="38034" y2="64039"/>
                        <a14:foregroundMark x1="42735" y1="61084" x2="42735" y2="61084"/>
                        <a14:foregroundMark x1="50427" y1="54680" x2="50427" y2="54680"/>
                        <a14:foregroundMark x1="50427" y1="58621" x2="50427" y2="58621"/>
                        <a14:foregroundMark x1="55128" y1="54680" x2="55128" y2="54680"/>
                        <a14:foregroundMark x1="49145" y1="63547" x2="49145" y2="63547"/>
                        <a14:foregroundMark x1="48718" y1="67488" x2="48718" y2="67488"/>
                        <a14:foregroundMark x1="48718" y1="72414" x2="48718" y2="72414"/>
                        <a14:foregroundMark x1="63248" y1="54187" x2="63248" y2="54187"/>
                        <a14:foregroundMark x1="66239" y1="55665" x2="66239" y2="55665"/>
                        <a14:foregroundMark x1="64957" y1="59606" x2="64957" y2="59606"/>
                        <a14:foregroundMark x1="64530" y1="62069" x2="64530" y2="62069"/>
                        <a14:foregroundMark x1="64103" y1="65025" x2="64103" y2="65025"/>
                        <a14:foregroundMark x1="63248" y1="70443" x2="63248" y2="70443"/>
                        <a14:foregroundMark x1="41880" y1="83251" x2="41880" y2="8325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1280" y="110121"/>
            <a:ext cx="969545" cy="842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413663" y="1900932"/>
            <a:ext cx="247248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dirty="0">
                <a:latin typeface="Verdana" panose="020B0604030504040204" pitchFamily="34" charset="0"/>
                <a:ea typeface="Verdana" panose="020B0604030504040204" pitchFamily="34" charset="0"/>
              </a:rPr>
              <a:t>We only use the grains </a:t>
            </a:r>
            <a:r>
              <a:rPr lang="en-GB" dirty="0" smtClean="0">
                <a:latin typeface="Verdana" panose="020B0604030504040204" pitchFamily="34" charset="0"/>
                <a:ea typeface="Verdana" panose="020B0604030504040204" pitchFamily="34" charset="0"/>
              </a:rPr>
              <a:t>for flour. The part of the plant  where the grains </a:t>
            </a:r>
            <a:r>
              <a:rPr lang="en-GB" dirty="0">
                <a:latin typeface="Verdana" panose="020B0604030504040204" pitchFamily="34" charset="0"/>
                <a:ea typeface="Verdana" panose="020B0604030504040204" pitchFamily="34" charset="0"/>
              </a:rPr>
              <a:t>are is called the </a:t>
            </a:r>
            <a:r>
              <a:rPr lang="en-GB" b="1" dirty="0">
                <a:latin typeface="Verdana" panose="020B0604030504040204" pitchFamily="34" charset="0"/>
                <a:ea typeface="Verdana" panose="020B0604030504040204" pitchFamily="34" charset="0"/>
              </a:rPr>
              <a:t>ear. </a:t>
            </a:r>
            <a:r>
              <a:rPr lang="en-GB" dirty="0">
                <a:latin typeface="Verdana" panose="020B0604030504040204" pitchFamily="34" charset="0"/>
                <a:ea typeface="Verdana" panose="020B0604030504040204" pitchFamily="34" charset="0"/>
              </a:rPr>
              <a:t>There </a:t>
            </a:r>
            <a:r>
              <a:rPr lang="en-GB" dirty="0" smtClean="0">
                <a:latin typeface="Verdana" panose="020B0604030504040204" pitchFamily="34" charset="0"/>
                <a:ea typeface="Verdana" panose="020B0604030504040204" pitchFamily="34" charset="0"/>
              </a:rPr>
              <a:t>are </a:t>
            </a:r>
            <a:r>
              <a:rPr lang="en-GB" dirty="0">
                <a:latin typeface="Verdana" panose="020B0604030504040204" pitchFamily="34" charset="0"/>
                <a:ea typeface="Verdana" panose="020B0604030504040204" pitchFamily="34" charset="0"/>
              </a:rPr>
              <a:t>up to 50 grains in one plant. </a:t>
            </a:r>
          </a:p>
        </p:txBody>
      </p:sp>
      <p:sp>
        <p:nvSpPr>
          <p:cNvPr id="4" name="Rectangle 3"/>
          <p:cNvSpPr/>
          <p:nvPr/>
        </p:nvSpPr>
        <p:spPr>
          <a:xfrm>
            <a:off x="3437955" y="6607825"/>
            <a:ext cx="262976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dirty="0">
                <a:latin typeface="Verdana" panose="020B0604030504040204" pitchFamily="34" charset="0"/>
                <a:ea typeface="Verdana" panose="020B0604030504040204" pitchFamily="34" charset="0"/>
              </a:rPr>
              <a:t>The stalk of the plant is also used, but not for flour. This part is used to make straw, which animals will use as bedding.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40" r="5568"/>
          <a:stretch/>
        </p:blipFill>
        <p:spPr bwMode="auto">
          <a:xfrm>
            <a:off x="1728155" y="3603539"/>
            <a:ext cx="3716037" cy="296948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7786" y="1774807"/>
            <a:ext cx="3001993" cy="199315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890" y="6573025"/>
            <a:ext cx="2385117" cy="178912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Arrow Connector 5"/>
          <p:cNvCxnSpPr/>
          <p:nvPr/>
        </p:nvCxnSpPr>
        <p:spPr>
          <a:xfrm flipV="1">
            <a:off x="4288221" y="3466705"/>
            <a:ext cx="464615" cy="411613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>
            <a:off x="2561463" y="6385034"/>
            <a:ext cx="324689" cy="40990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838088" y="9559343"/>
            <a:ext cx="530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© Primary Food Tech 2018</a:t>
            </a:r>
            <a:endParaRPr lang="en-GB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8078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:\Users\jdevine\Pictures\Stem Enterprise logo - FINAL FINAL.png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43525" y="0"/>
            <a:ext cx="1514475" cy="114490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8522" l="0" r="99573">
                        <a14:foregroundMark x1="21368" y1="17241" x2="21368" y2="17241"/>
                        <a14:foregroundMark x1="10684" y1="26601" x2="10684" y2="26601"/>
                        <a14:foregroundMark x1="7692" y1="33990" x2="7692" y2="33990"/>
                        <a14:foregroundMark x1="5556" y1="36453" x2="5556" y2="36453"/>
                        <a14:foregroundMark x1="2137" y1="41379" x2="2137" y2="41379"/>
                        <a14:foregroundMark x1="2564" y1="56650" x2="2564" y2="56650"/>
                        <a14:foregroundMark x1="9402" y1="58621" x2="9402" y2="58621"/>
                        <a14:foregroundMark x1="13248" y1="59606" x2="13248" y2="59606"/>
                        <a14:foregroundMark x1="22222" y1="60591" x2="22222" y2="60591"/>
                        <a14:foregroundMark x1="24359" y1="61084" x2="24359" y2="61084"/>
                        <a14:foregroundMark x1="26068" y1="64039" x2="26068" y2="64039"/>
                        <a14:foregroundMark x1="25641" y1="54680" x2="25641" y2="54680"/>
                        <a14:foregroundMark x1="58974" y1="78325" x2="58974" y2="78325"/>
                        <a14:foregroundMark x1="70513" y1="77340" x2="70513" y2="77340"/>
                        <a14:foregroundMark x1="64530" y1="3448" x2="64530" y2="3448"/>
                        <a14:foregroundMark x1="51282" y1="1970" x2="51282" y2="1970"/>
                        <a14:foregroundMark x1="44017" y1="3448" x2="44017" y2="3448"/>
                        <a14:foregroundMark x1="35897" y1="9360" x2="35897" y2="9360"/>
                        <a14:foregroundMark x1="32479" y1="11330" x2="32479" y2="11330"/>
                        <a14:foregroundMark x1="29487" y1="13793" x2="29487" y2="13793"/>
                        <a14:foregroundMark x1="23932" y1="15764" x2="23932" y2="15764"/>
                        <a14:foregroundMark x1="26068" y1="14778" x2="26068" y2="14778"/>
                        <a14:foregroundMark x1="13675" y1="22660" x2="13675" y2="22660"/>
                        <a14:foregroundMark x1="8547" y1="31034" x2="8547" y2="31034"/>
                        <a14:foregroundMark x1="37607" y1="7389" x2="37607" y2="7389"/>
                        <a14:foregroundMark x1="31197" y1="12808" x2="31197" y2="12808"/>
                        <a14:foregroundMark x1="69658" y1="2956" x2="69658" y2="2956"/>
                        <a14:foregroundMark x1="80769" y1="2463" x2="80769" y2="2463"/>
                        <a14:foregroundMark x1="78205" y1="2463" x2="78205" y2="2463"/>
                        <a14:foregroundMark x1="74786" y1="2956" x2="74786" y2="2956"/>
                        <a14:foregroundMark x1="83333" y1="3941" x2="83333" y2="3941"/>
                        <a14:foregroundMark x1="47436" y1="3448" x2="47436" y2="3448"/>
                        <a14:foregroundMark x1="45726" y1="3448" x2="45726" y2="3448"/>
                        <a14:foregroundMark x1="85470" y1="7882" x2="85470" y2="7882"/>
                        <a14:foregroundMark x1="87179" y1="10345" x2="87179" y2="10345"/>
                        <a14:foregroundMark x1="87179" y1="7389" x2="87179" y2="7389"/>
                        <a14:foregroundMark x1="90171" y1="10345" x2="90171" y2="10345"/>
                        <a14:foregroundMark x1="92308" y1="13793" x2="92308" y2="13793"/>
                        <a14:foregroundMark x1="94444" y1="17241" x2="94444" y2="17241"/>
                        <a14:foregroundMark x1="96154" y1="20690" x2="96154" y2="20690"/>
                        <a14:foregroundMark x1="97009" y1="24138" x2="97009" y2="24138"/>
                        <a14:foregroundMark x1="97436" y1="28079" x2="97436" y2="28079"/>
                        <a14:foregroundMark x1="97863" y1="30542" x2="97863" y2="30542"/>
                        <a14:foregroundMark x1="96581" y1="35961" x2="96581" y2="35961"/>
                        <a14:foregroundMark x1="97009" y1="33498" x2="97009" y2="33498"/>
                        <a14:foregroundMark x1="98291" y1="33498" x2="98291" y2="33498"/>
                        <a14:foregroundMark x1="93590" y1="41379" x2="93590" y2="41379"/>
                        <a14:foregroundMark x1="96581" y1="37931" x2="96581" y2="37931"/>
                        <a14:foregroundMark x1="91880" y1="43350" x2="91880" y2="43350"/>
                        <a14:foregroundMark x1="89744" y1="45813" x2="89744" y2="45813"/>
                        <a14:foregroundMark x1="86752" y1="48768" x2="86752" y2="48768"/>
                        <a14:foregroundMark x1="83333" y1="50246" x2="83333" y2="50246"/>
                        <a14:foregroundMark x1="80342" y1="81773" x2="80342" y2="81773"/>
                        <a14:foregroundMark x1="80769" y1="83744" x2="80769" y2="83744"/>
                        <a14:foregroundMark x1="73504" y1="92118" x2="73504" y2="92118"/>
                        <a14:foregroundMark x1="69658" y1="94089" x2="69658" y2="94089"/>
                        <a14:foregroundMark x1="65812" y1="94581" x2="65812" y2="94581"/>
                        <a14:foregroundMark x1="59402" y1="96059" x2="59402" y2="96059"/>
                        <a14:foregroundMark x1="52991" y1="96552" x2="52991" y2="96552"/>
                        <a14:foregroundMark x1="56410" y1="97044" x2="56410" y2="97044"/>
                        <a14:foregroundMark x1="57692" y1="96552" x2="57692" y2="96552"/>
                        <a14:foregroundMark x1="71368" y1="94581" x2="71368" y2="94581"/>
                        <a14:foregroundMark x1="27350" y1="88670" x2="27350" y2="88670"/>
                        <a14:foregroundMark x1="28632" y1="86700" x2="28632" y2="86700"/>
                        <a14:foregroundMark x1="27778" y1="83251" x2="27778" y2="83251"/>
                        <a14:foregroundMark x1="28205" y1="90640" x2="28205" y2="90640"/>
                        <a14:foregroundMark x1="31624" y1="94089" x2="31624" y2="94089"/>
                        <a14:foregroundMark x1="30769" y1="92611" x2="30769" y2="92611"/>
                        <a14:foregroundMark x1="32906" y1="93103" x2="32906" y2="93103"/>
                        <a14:foregroundMark x1="35470" y1="94089" x2="35470" y2="94089"/>
                        <a14:foregroundMark x1="37179" y1="94089" x2="37179" y2="94089"/>
                        <a14:foregroundMark x1="39744" y1="94581" x2="39744" y2="94581"/>
                        <a14:foregroundMark x1="41453" y1="96552" x2="41453" y2="96552"/>
                        <a14:foregroundMark x1="44444" y1="96552" x2="44444" y2="96552"/>
                        <a14:foregroundMark x1="2564" y1="60591" x2="2564" y2="60591"/>
                        <a14:foregroundMark x1="855" y1="54187" x2="855" y2="54187"/>
                        <a14:foregroundMark x1="1709" y1="51232" x2="1709" y2="51232"/>
                        <a14:foregroundMark x1="5556" y1="59606" x2="5556" y2="59606"/>
                        <a14:foregroundMark x1="8974" y1="60591" x2="8974" y2="60591"/>
                        <a14:foregroundMark x1="11966" y1="60591" x2="11966" y2="60591"/>
                        <a14:foregroundMark x1="15812" y1="62562" x2="15812" y2="62562"/>
                        <a14:foregroundMark x1="16667" y1="61084" x2="16667" y2="61084"/>
                        <a14:foregroundMark x1="35897" y1="54187" x2="35897" y2="54187"/>
                        <a14:foregroundMark x1="41026" y1="54187" x2="41026" y2="54187"/>
                        <a14:foregroundMark x1="44017" y1="58128" x2="44017" y2="58128"/>
                        <a14:foregroundMark x1="34615" y1="63054" x2="34615" y2="63054"/>
                        <a14:foregroundMark x1="35470" y1="60591" x2="35470" y2="60591"/>
                        <a14:foregroundMark x1="34188" y1="69951" x2="34188" y2="69951"/>
                        <a14:foregroundMark x1="38034" y1="64039" x2="38034" y2="64039"/>
                        <a14:foregroundMark x1="42735" y1="61084" x2="42735" y2="61084"/>
                        <a14:foregroundMark x1="50427" y1="54680" x2="50427" y2="54680"/>
                        <a14:foregroundMark x1="50427" y1="58621" x2="50427" y2="58621"/>
                        <a14:foregroundMark x1="55128" y1="54680" x2="55128" y2="54680"/>
                        <a14:foregroundMark x1="49145" y1="63547" x2="49145" y2="63547"/>
                        <a14:foregroundMark x1="48718" y1="67488" x2="48718" y2="67488"/>
                        <a14:foregroundMark x1="48718" y1="72414" x2="48718" y2="72414"/>
                        <a14:foregroundMark x1="63248" y1="54187" x2="63248" y2="54187"/>
                        <a14:foregroundMark x1="66239" y1="55665" x2="66239" y2="55665"/>
                        <a14:foregroundMark x1="64957" y1="59606" x2="64957" y2="59606"/>
                        <a14:foregroundMark x1="64530" y1="62069" x2="64530" y2="62069"/>
                        <a14:foregroundMark x1="64103" y1="65025" x2="64103" y2="65025"/>
                        <a14:foregroundMark x1="63248" y1="70443" x2="63248" y2="70443"/>
                        <a14:foregroundMark x1="41880" y1="83251" x2="41880" y2="8325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1280" y="110121"/>
            <a:ext cx="969545" cy="842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0" y="444960"/>
            <a:ext cx="6858000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</a:rPr>
              <a:t>Bread</a:t>
            </a:r>
            <a:endParaRPr kumimoji="0" lang="en-GB" sz="6000" b="1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4724" y="1460623"/>
            <a:ext cx="61485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</a:rPr>
              <a:t>Bread is a staple</a:t>
            </a:r>
            <a:r>
              <a:rPr kumimoji="0" lang="en-GB" sz="2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</a:rPr>
              <a:t> food.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</a:rPr>
              <a:t>This means that the food is eaten frequently and</a:t>
            </a:r>
            <a:r>
              <a:rPr kumimoji="0" lang="en-GB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</a:rPr>
              <a:t> makes up a large proportion of a person’s diet.</a:t>
            </a:r>
            <a:endParaRPr kumimoji="0" lang="en-GB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67242" y="4263444"/>
            <a:ext cx="298127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</a:rPr>
              <a:t>Flour is one</a:t>
            </a:r>
            <a:r>
              <a:rPr kumimoji="0" lang="en-GB" sz="160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</a:rPr>
              <a:t> of the main ingredients in bread. Without </a:t>
            </a:r>
            <a:r>
              <a:rPr lang="en-GB" sz="1600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it, it</a:t>
            </a:r>
            <a:r>
              <a:rPr kumimoji="0" lang="en-GB" sz="160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</a:rPr>
              <a:t> would not form a dough.</a:t>
            </a:r>
            <a:endParaRPr kumimoji="0" lang="en-GB" sz="16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429001" y="4263444"/>
            <a:ext cx="30742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</a:rPr>
              <a:t>Water or milk</a:t>
            </a:r>
            <a:r>
              <a:rPr kumimoji="0" lang="en-GB" sz="160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</a:rPr>
              <a:t> must be added to the flour in order to make the dough. The temperature makes a difference if you are using yeast.</a:t>
            </a:r>
            <a:endParaRPr kumimoji="0" lang="en-GB" sz="16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33976" y="6808601"/>
            <a:ext cx="259502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</a:rPr>
              <a:t>Yeast feed on the sugars </a:t>
            </a:r>
            <a:r>
              <a:rPr kumimoji="0" lang="en-GB" sz="160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</a:rPr>
              <a:t> naturally found in flour. They then turn this sugar into carbon dioxide which makes the bread rise.</a:t>
            </a:r>
            <a:endParaRPr kumimoji="0" lang="en-GB" sz="16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513300" y="7301043"/>
            <a:ext cx="245153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</a:rPr>
              <a:t>Salt is added to bread to</a:t>
            </a:r>
            <a:r>
              <a:rPr kumimoji="0" lang="en-GB" sz="160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</a:rPr>
              <a:t> enhance the flavours within the dough.</a:t>
            </a:r>
            <a:endParaRPr kumimoji="0" lang="en-GB" sz="16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50" t="13314" r="5395" b="2406"/>
          <a:stretch/>
        </p:blipFill>
        <p:spPr bwMode="auto">
          <a:xfrm>
            <a:off x="1288789" y="2769722"/>
            <a:ext cx="1338183" cy="160103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 descr="C:\Users\jdevine\Pictures\Farming STEMterprise\shutterstock_527497447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798" r="46842" b="13272"/>
          <a:stretch/>
        </p:blipFill>
        <p:spPr bwMode="auto">
          <a:xfrm>
            <a:off x="3754851" y="2890190"/>
            <a:ext cx="2049128" cy="136010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976" y="5295088"/>
            <a:ext cx="2318328" cy="159240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39" r="17983"/>
          <a:stretch/>
        </p:blipFill>
        <p:spPr bwMode="auto">
          <a:xfrm>
            <a:off x="3980084" y="5833104"/>
            <a:ext cx="1517970" cy="150489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TextBox 40"/>
          <p:cNvSpPr txBox="1"/>
          <p:nvPr/>
        </p:nvSpPr>
        <p:spPr>
          <a:xfrm>
            <a:off x="838088" y="9559343"/>
            <a:ext cx="530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© Primary Food Tech 2018</a:t>
            </a:r>
            <a:endParaRPr lang="en-GB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3276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-606" y="1069935"/>
            <a:ext cx="7056784" cy="107721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endParaRPr lang="en-GB" sz="2400" dirty="0">
              <a:solidFill>
                <a:srgbClr val="4F81BD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en-GB" sz="4000" b="1" dirty="0" smtClean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Let’s get ready to cook!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44816" y="2541488"/>
            <a:ext cx="3384376" cy="225625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039889" y="5510043"/>
            <a:ext cx="2585785" cy="250895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835598" y="5140711"/>
            <a:ext cx="30028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latin typeface="Tahoma" panose="020B0604030504040204" pitchFamily="34" charset="0"/>
              </a:rPr>
              <a:t>Wash your hands</a:t>
            </a:r>
            <a:endParaRPr lang="en-GB" b="1" dirty="0">
              <a:latin typeface="Tahoma" panose="020B060403050404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42422" y="8050210"/>
            <a:ext cx="30028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latin typeface="Tahoma" panose="020B0604030504040204" pitchFamily="34" charset="0"/>
              </a:rPr>
              <a:t>Tie up long hair</a:t>
            </a:r>
            <a:endParaRPr lang="en-GB" b="1" dirty="0">
              <a:latin typeface="Tahoma" panose="020B0604030504040204" pitchFamily="34" charset="0"/>
            </a:endParaRPr>
          </a:p>
        </p:txBody>
      </p:sp>
      <p:pic>
        <p:nvPicPr>
          <p:cNvPr id="8" name="Picture 7" descr="C:\Users\jdevine\Pictures\Stem Enterprise logo - FINAL FINAL.png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43525" y="0"/>
            <a:ext cx="1514475" cy="114490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8522" l="0" r="99573">
                        <a14:foregroundMark x1="21368" y1="17241" x2="21368" y2="17241"/>
                        <a14:foregroundMark x1="10684" y1="26601" x2="10684" y2="26601"/>
                        <a14:foregroundMark x1="7692" y1="33990" x2="7692" y2="33990"/>
                        <a14:foregroundMark x1="5556" y1="36453" x2="5556" y2="36453"/>
                        <a14:foregroundMark x1="2137" y1="41379" x2="2137" y2="41379"/>
                        <a14:foregroundMark x1="2564" y1="56650" x2="2564" y2="56650"/>
                        <a14:foregroundMark x1="9402" y1="58621" x2="9402" y2="58621"/>
                        <a14:foregroundMark x1="13248" y1="59606" x2="13248" y2="59606"/>
                        <a14:foregroundMark x1="22222" y1="60591" x2="22222" y2="60591"/>
                        <a14:foregroundMark x1="24359" y1="61084" x2="24359" y2="61084"/>
                        <a14:foregroundMark x1="26068" y1="64039" x2="26068" y2="64039"/>
                        <a14:foregroundMark x1="25641" y1="54680" x2="25641" y2="54680"/>
                        <a14:foregroundMark x1="58974" y1="78325" x2="58974" y2="78325"/>
                        <a14:foregroundMark x1="70513" y1="77340" x2="70513" y2="77340"/>
                        <a14:foregroundMark x1="64530" y1="3448" x2="64530" y2="3448"/>
                        <a14:foregroundMark x1="51282" y1="1970" x2="51282" y2="1970"/>
                        <a14:foregroundMark x1="44017" y1="3448" x2="44017" y2="3448"/>
                        <a14:foregroundMark x1="35897" y1="9360" x2="35897" y2="9360"/>
                        <a14:foregroundMark x1="32479" y1="11330" x2="32479" y2="11330"/>
                        <a14:foregroundMark x1="29487" y1="13793" x2="29487" y2="13793"/>
                        <a14:foregroundMark x1="23932" y1="15764" x2="23932" y2="15764"/>
                        <a14:foregroundMark x1="26068" y1="14778" x2="26068" y2="14778"/>
                        <a14:foregroundMark x1="13675" y1="22660" x2="13675" y2="22660"/>
                        <a14:foregroundMark x1="8547" y1="31034" x2="8547" y2="31034"/>
                        <a14:foregroundMark x1="37607" y1="7389" x2="37607" y2="7389"/>
                        <a14:foregroundMark x1="31197" y1="12808" x2="31197" y2="12808"/>
                        <a14:foregroundMark x1="69658" y1="2956" x2="69658" y2="2956"/>
                        <a14:foregroundMark x1="80769" y1="2463" x2="80769" y2="2463"/>
                        <a14:foregroundMark x1="78205" y1="2463" x2="78205" y2="2463"/>
                        <a14:foregroundMark x1="74786" y1="2956" x2="74786" y2="2956"/>
                        <a14:foregroundMark x1="83333" y1="3941" x2="83333" y2="3941"/>
                        <a14:foregroundMark x1="47436" y1="3448" x2="47436" y2="3448"/>
                        <a14:foregroundMark x1="45726" y1="3448" x2="45726" y2="3448"/>
                        <a14:foregroundMark x1="85470" y1="7882" x2="85470" y2="7882"/>
                        <a14:foregroundMark x1="87179" y1="10345" x2="87179" y2="10345"/>
                        <a14:foregroundMark x1="87179" y1="7389" x2="87179" y2="7389"/>
                        <a14:foregroundMark x1="90171" y1="10345" x2="90171" y2="10345"/>
                        <a14:foregroundMark x1="92308" y1="13793" x2="92308" y2="13793"/>
                        <a14:foregroundMark x1="94444" y1="17241" x2="94444" y2="17241"/>
                        <a14:foregroundMark x1="96154" y1="20690" x2="96154" y2="20690"/>
                        <a14:foregroundMark x1="97009" y1="24138" x2="97009" y2="24138"/>
                        <a14:foregroundMark x1="97436" y1="28079" x2="97436" y2="28079"/>
                        <a14:foregroundMark x1="97863" y1="30542" x2="97863" y2="30542"/>
                        <a14:foregroundMark x1="96581" y1="35961" x2="96581" y2="35961"/>
                        <a14:foregroundMark x1="97009" y1="33498" x2="97009" y2="33498"/>
                        <a14:foregroundMark x1="98291" y1="33498" x2="98291" y2="33498"/>
                        <a14:foregroundMark x1="93590" y1="41379" x2="93590" y2="41379"/>
                        <a14:foregroundMark x1="96581" y1="37931" x2="96581" y2="37931"/>
                        <a14:foregroundMark x1="91880" y1="43350" x2="91880" y2="43350"/>
                        <a14:foregroundMark x1="89744" y1="45813" x2="89744" y2="45813"/>
                        <a14:foregroundMark x1="86752" y1="48768" x2="86752" y2="48768"/>
                        <a14:foregroundMark x1="83333" y1="50246" x2="83333" y2="50246"/>
                        <a14:foregroundMark x1="80342" y1="81773" x2="80342" y2="81773"/>
                        <a14:foregroundMark x1="80769" y1="83744" x2="80769" y2="83744"/>
                        <a14:foregroundMark x1="73504" y1="92118" x2="73504" y2="92118"/>
                        <a14:foregroundMark x1="69658" y1="94089" x2="69658" y2="94089"/>
                        <a14:foregroundMark x1="65812" y1="94581" x2="65812" y2="94581"/>
                        <a14:foregroundMark x1="59402" y1="96059" x2="59402" y2="96059"/>
                        <a14:foregroundMark x1="52991" y1="96552" x2="52991" y2="96552"/>
                        <a14:foregroundMark x1="56410" y1="97044" x2="56410" y2="97044"/>
                        <a14:foregroundMark x1="57692" y1="96552" x2="57692" y2="96552"/>
                        <a14:foregroundMark x1="71368" y1="94581" x2="71368" y2="94581"/>
                        <a14:foregroundMark x1="27350" y1="88670" x2="27350" y2="88670"/>
                        <a14:foregroundMark x1="28632" y1="86700" x2="28632" y2="86700"/>
                        <a14:foregroundMark x1="27778" y1="83251" x2="27778" y2="83251"/>
                        <a14:foregroundMark x1="28205" y1="90640" x2="28205" y2="90640"/>
                        <a14:foregroundMark x1="31624" y1="94089" x2="31624" y2="94089"/>
                        <a14:foregroundMark x1="30769" y1="92611" x2="30769" y2="92611"/>
                        <a14:foregroundMark x1="32906" y1="93103" x2="32906" y2="93103"/>
                        <a14:foregroundMark x1="35470" y1="94089" x2="35470" y2="94089"/>
                        <a14:foregroundMark x1="37179" y1="94089" x2="37179" y2="94089"/>
                        <a14:foregroundMark x1="39744" y1="94581" x2="39744" y2="94581"/>
                        <a14:foregroundMark x1="41453" y1="96552" x2="41453" y2="96552"/>
                        <a14:foregroundMark x1="44444" y1="96552" x2="44444" y2="96552"/>
                        <a14:foregroundMark x1="2564" y1="60591" x2="2564" y2="60591"/>
                        <a14:foregroundMark x1="855" y1="54187" x2="855" y2="54187"/>
                        <a14:foregroundMark x1="1709" y1="51232" x2="1709" y2="51232"/>
                        <a14:foregroundMark x1="5556" y1="59606" x2="5556" y2="59606"/>
                        <a14:foregroundMark x1="8974" y1="60591" x2="8974" y2="60591"/>
                        <a14:foregroundMark x1="11966" y1="60591" x2="11966" y2="60591"/>
                        <a14:foregroundMark x1="15812" y1="62562" x2="15812" y2="62562"/>
                        <a14:foregroundMark x1="16667" y1="61084" x2="16667" y2="61084"/>
                        <a14:foregroundMark x1="35897" y1="54187" x2="35897" y2="54187"/>
                        <a14:foregroundMark x1="41026" y1="54187" x2="41026" y2="54187"/>
                        <a14:foregroundMark x1="44017" y1="58128" x2="44017" y2="58128"/>
                        <a14:foregroundMark x1="34615" y1="63054" x2="34615" y2="63054"/>
                        <a14:foregroundMark x1="35470" y1="60591" x2="35470" y2="60591"/>
                        <a14:foregroundMark x1="34188" y1="69951" x2="34188" y2="69951"/>
                        <a14:foregroundMark x1="38034" y1="64039" x2="38034" y2="64039"/>
                        <a14:foregroundMark x1="42735" y1="61084" x2="42735" y2="61084"/>
                        <a14:foregroundMark x1="50427" y1="54680" x2="50427" y2="54680"/>
                        <a14:foregroundMark x1="50427" y1="58621" x2="50427" y2="58621"/>
                        <a14:foregroundMark x1="55128" y1="54680" x2="55128" y2="54680"/>
                        <a14:foregroundMark x1="49145" y1="63547" x2="49145" y2="63547"/>
                        <a14:foregroundMark x1="48718" y1="67488" x2="48718" y2="67488"/>
                        <a14:foregroundMark x1="48718" y1="72414" x2="48718" y2="72414"/>
                        <a14:foregroundMark x1="63248" y1="54187" x2="63248" y2="54187"/>
                        <a14:foregroundMark x1="66239" y1="55665" x2="66239" y2="55665"/>
                        <a14:foregroundMark x1="64957" y1="59606" x2="64957" y2="59606"/>
                        <a14:foregroundMark x1="64530" y1="62069" x2="64530" y2="62069"/>
                        <a14:foregroundMark x1="64103" y1="65025" x2="64103" y2="65025"/>
                        <a14:foregroundMark x1="63248" y1="70443" x2="63248" y2="70443"/>
                        <a14:foregroundMark x1="41880" y1="83251" x2="41880" y2="8325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1280" y="110121"/>
            <a:ext cx="969545" cy="842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05678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99790" y="110122"/>
            <a:ext cx="6622577" cy="1035716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+- f3 0 f2"/>
              <a:gd name="f7" fmla="*/ f6 1 21600"/>
              <a:gd name="f8" fmla="*/ f2 1 f7"/>
              <a:gd name="f9" fmla="*/ f3 1 f7"/>
              <a:gd name="f10" fmla="*/ f8 f4 1"/>
              <a:gd name="f11" fmla="*/ f9 f4 1"/>
              <a:gd name="f12" fmla="*/ f9 f5 1"/>
              <a:gd name="f13" fmla="*/ f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" t="f13" r="f11" b="f1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 w="25557" cap="flat">
            <a:noFill/>
            <a:prstDash val="solid"/>
            <a:miter/>
          </a:ln>
        </p:spPr>
        <p:txBody>
          <a:bodyPr vert="horz" wrap="square" lIns="47270" tIns="47270" rIns="47270" bIns="47270" anchor="ctr" anchorCtr="1" compatLnSpc="0">
            <a:noAutofit/>
          </a:bodyPr>
          <a:lstStyle/>
          <a:p>
            <a:pPr algn="ctr" defTabSz="1177016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4400" b="1" dirty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Knife safety</a:t>
            </a:r>
          </a:p>
        </p:txBody>
      </p:sp>
      <p:sp>
        <p:nvSpPr>
          <p:cNvPr id="3" name="Text Box 6"/>
          <p:cNvSpPr/>
          <p:nvPr/>
        </p:nvSpPr>
        <p:spPr>
          <a:xfrm>
            <a:off x="177182" y="1601832"/>
            <a:ext cx="4458450" cy="5265712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+- f3 0 f2"/>
              <a:gd name="f7" fmla="*/ f6 1 21600"/>
              <a:gd name="f8" fmla="*/ f2 1 f7"/>
              <a:gd name="f9" fmla="*/ f3 1 f7"/>
              <a:gd name="f10" fmla="*/ f8 f4 1"/>
              <a:gd name="f11" fmla="*/ f9 f4 1"/>
              <a:gd name="f12" fmla="*/ f9 f5 1"/>
              <a:gd name="f13" fmla="*/ f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" t="f13" r="f11" b="f1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 cap="flat">
            <a:noFill/>
            <a:prstDash val="solid"/>
          </a:ln>
        </p:spPr>
        <p:txBody>
          <a:bodyPr vert="horz" wrap="square" lIns="47270" tIns="47270" rIns="47270" bIns="47270" anchor="t" anchorCtr="0" compatLnSpc="0">
            <a:noAutofit/>
          </a:bodyPr>
          <a:lstStyle/>
          <a:p>
            <a:pPr defTabSz="1177016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GB" sz="2317" dirty="0">
              <a:solidFill>
                <a:srgbClr val="000000"/>
              </a:solidFill>
              <a:latin typeface="Tahoma" panose="020B0604030504040204" pitchFamily="34" charset="0"/>
              <a:ea typeface="Microsoft YaHei" pitchFamily="2"/>
              <a:cs typeface="Tahoma" panose="020B0604030504040204" pitchFamily="34" charset="0"/>
            </a:endParaRPr>
          </a:p>
        </p:txBody>
      </p:sp>
      <p:pic>
        <p:nvPicPr>
          <p:cNvPr id="5" name="Picture 13">
            <a:extLst>
              <a:ext uri="{FF2B5EF4-FFF2-40B4-BE49-F238E27FC236}">
                <a16:creationId xmlns=""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088" y="1131174"/>
            <a:ext cx="2060052" cy="1369718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6" name="Picture 14">
            <a:extLst>
              <a:ext uri="{FF2B5EF4-FFF2-40B4-BE49-F238E27FC236}">
                <a16:creationId xmlns=""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0342" y="2809261"/>
            <a:ext cx="2117798" cy="1408114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7" name="Picture 15">
            <a:extLst>
              <a:ext uri="{FF2B5EF4-FFF2-40B4-BE49-F238E27FC236}">
                <a16:creationId xmlns=""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616" y="4532087"/>
            <a:ext cx="2160996" cy="1436835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8" name="Picture 16">
            <a:extLst>
              <a:ext uri="{FF2B5EF4-FFF2-40B4-BE49-F238E27FC236}">
                <a16:creationId xmlns=""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137" y="6269402"/>
            <a:ext cx="2208207" cy="1468227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9" name="TextBox 17"/>
          <p:cNvSpPr txBox="1"/>
          <p:nvPr/>
        </p:nvSpPr>
        <p:spPr>
          <a:xfrm>
            <a:off x="3107017" y="1119750"/>
            <a:ext cx="2862170" cy="1505454"/>
          </a:xfrm>
          <a:prstGeom prst="rect">
            <a:avLst/>
          </a:prstGeom>
          <a:noFill/>
          <a:ln w="19046" cap="flat">
            <a:noFill/>
            <a:prstDash val="solid"/>
            <a:miter/>
          </a:ln>
        </p:spPr>
        <p:txBody>
          <a:bodyPr vert="horz" wrap="square" lIns="117706" tIns="58853" rIns="117706" bIns="58853" anchor="t" anchorCtr="0" compatLnSpc="1">
            <a:spAutoFit/>
          </a:bodyPr>
          <a:lstStyle/>
          <a:p>
            <a:pPr algn="ctr" defTabSz="117701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2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 remove the </a:t>
            </a:r>
            <a:r>
              <a:rPr lang="en-GB" sz="1802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cover </a:t>
            </a:r>
            <a:r>
              <a:rPr lang="en-GB" sz="1802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from the knife, pinch the end of the handle and the tip of the knife and face the knife away from you.</a:t>
            </a:r>
          </a:p>
        </p:txBody>
      </p:sp>
      <p:sp>
        <p:nvSpPr>
          <p:cNvPr id="10" name="TextBox 21"/>
          <p:cNvSpPr txBox="1"/>
          <p:nvPr/>
        </p:nvSpPr>
        <p:spPr>
          <a:xfrm>
            <a:off x="3107017" y="3286299"/>
            <a:ext cx="2862170" cy="673494"/>
          </a:xfrm>
          <a:prstGeom prst="rect">
            <a:avLst/>
          </a:prstGeom>
          <a:noFill/>
          <a:ln w="19046" cap="flat">
            <a:noFill/>
            <a:prstDash val="solid"/>
            <a:miter/>
          </a:ln>
        </p:spPr>
        <p:txBody>
          <a:bodyPr vert="horz" wrap="square" lIns="117706" tIns="58853" rIns="117706" bIns="58853" anchor="t" anchorCtr="0" compatLnSpc="1">
            <a:spAutoFit/>
          </a:bodyPr>
          <a:lstStyle/>
          <a:p>
            <a:pPr algn="ctr" defTabSz="117701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2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Gently, pull the </a:t>
            </a:r>
            <a:r>
              <a:rPr lang="en-GB" sz="1802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cover </a:t>
            </a:r>
            <a:r>
              <a:rPr lang="en-GB" sz="1802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away from the knife.</a:t>
            </a:r>
          </a:p>
        </p:txBody>
      </p:sp>
      <p:sp>
        <p:nvSpPr>
          <p:cNvPr id="11" name="TextBox 22"/>
          <p:cNvSpPr txBox="1"/>
          <p:nvPr/>
        </p:nvSpPr>
        <p:spPr>
          <a:xfrm>
            <a:off x="3107017" y="4775097"/>
            <a:ext cx="2862170" cy="950814"/>
          </a:xfrm>
          <a:prstGeom prst="rect">
            <a:avLst/>
          </a:prstGeom>
          <a:noFill/>
          <a:ln w="19046" cap="flat">
            <a:noFill/>
            <a:prstDash val="solid"/>
            <a:miter/>
          </a:ln>
        </p:spPr>
        <p:txBody>
          <a:bodyPr vert="horz" wrap="square" lIns="117706" tIns="58853" rIns="117706" bIns="58853" anchor="t" anchorCtr="0" compatLnSpc="1">
            <a:spAutoFit/>
          </a:bodyPr>
          <a:lstStyle/>
          <a:p>
            <a:pPr algn="ctr" defTabSz="117701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2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Make sure that you don’t swing your arms </a:t>
            </a:r>
            <a:r>
              <a:rPr lang="en-GB" sz="1802" kern="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and </a:t>
            </a:r>
            <a:r>
              <a:rPr lang="en-GB" sz="1802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put others in danger. </a:t>
            </a:r>
          </a:p>
        </p:txBody>
      </p:sp>
      <p:sp>
        <p:nvSpPr>
          <p:cNvPr id="12" name="TextBox 23"/>
          <p:cNvSpPr txBox="1"/>
          <p:nvPr/>
        </p:nvSpPr>
        <p:spPr>
          <a:xfrm>
            <a:off x="3094824" y="6033330"/>
            <a:ext cx="2988989" cy="2337412"/>
          </a:xfrm>
          <a:prstGeom prst="rect">
            <a:avLst/>
          </a:prstGeom>
          <a:noFill/>
          <a:ln w="19046" cap="flat">
            <a:noFill/>
            <a:prstDash val="solid"/>
            <a:miter/>
          </a:ln>
        </p:spPr>
        <p:txBody>
          <a:bodyPr vert="horz" wrap="square" lIns="117706" tIns="58853" rIns="117706" bIns="58853" anchor="t" anchorCtr="0" compatLnSpc="1">
            <a:spAutoFit/>
          </a:bodyPr>
          <a:lstStyle/>
          <a:p>
            <a:pPr algn="ctr" defTabSz="117701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2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Your knife is now “active”. </a:t>
            </a:r>
            <a:r>
              <a:rPr lang="en-GB" sz="1802" kern="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</a:t>
            </a:r>
            <a:r>
              <a:rPr lang="en-GB" sz="1802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ake sure you keep your knife in the safety zone (your chopping board) and if it moves away from your chopping board, you are putting yourself and others in danger.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38088" y="9559343"/>
            <a:ext cx="530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© Primary Food Tech 2018</a:t>
            </a:r>
            <a:endParaRPr lang="en-GB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8522" l="0" r="99573">
                        <a14:foregroundMark x1="21368" y1="17241" x2="21368" y2="17241"/>
                        <a14:foregroundMark x1="10684" y1="26601" x2="10684" y2="26601"/>
                        <a14:foregroundMark x1="7692" y1="33990" x2="7692" y2="33990"/>
                        <a14:foregroundMark x1="5556" y1="36453" x2="5556" y2="36453"/>
                        <a14:foregroundMark x1="2137" y1="41379" x2="2137" y2="41379"/>
                        <a14:foregroundMark x1="2564" y1="56650" x2="2564" y2="56650"/>
                        <a14:foregroundMark x1="9402" y1="58621" x2="9402" y2="58621"/>
                        <a14:foregroundMark x1="13248" y1="59606" x2="13248" y2="59606"/>
                        <a14:foregroundMark x1="22222" y1="60591" x2="22222" y2="60591"/>
                        <a14:foregroundMark x1="24359" y1="61084" x2="24359" y2="61084"/>
                        <a14:foregroundMark x1="26068" y1="64039" x2="26068" y2="64039"/>
                        <a14:foregroundMark x1="25641" y1="54680" x2="25641" y2="54680"/>
                        <a14:foregroundMark x1="58974" y1="78325" x2="58974" y2="78325"/>
                        <a14:foregroundMark x1="70513" y1="77340" x2="70513" y2="77340"/>
                        <a14:foregroundMark x1="64530" y1="3448" x2="64530" y2="3448"/>
                        <a14:foregroundMark x1="51282" y1="1970" x2="51282" y2="1970"/>
                        <a14:foregroundMark x1="44017" y1="3448" x2="44017" y2="3448"/>
                        <a14:foregroundMark x1="35897" y1="9360" x2="35897" y2="9360"/>
                        <a14:foregroundMark x1="32479" y1="11330" x2="32479" y2="11330"/>
                        <a14:foregroundMark x1="29487" y1="13793" x2="29487" y2="13793"/>
                        <a14:foregroundMark x1="23932" y1="15764" x2="23932" y2="15764"/>
                        <a14:foregroundMark x1="26068" y1="14778" x2="26068" y2="14778"/>
                        <a14:foregroundMark x1="13675" y1="22660" x2="13675" y2="22660"/>
                        <a14:foregroundMark x1="8547" y1="31034" x2="8547" y2="31034"/>
                        <a14:foregroundMark x1="37607" y1="7389" x2="37607" y2="7389"/>
                        <a14:foregroundMark x1="31197" y1="12808" x2="31197" y2="12808"/>
                        <a14:foregroundMark x1="69658" y1="2956" x2="69658" y2="2956"/>
                        <a14:foregroundMark x1="80769" y1="2463" x2="80769" y2="2463"/>
                        <a14:foregroundMark x1="78205" y1="2463" x2="78205" y2="2463"/>
                        <a14:foregroundMark x1="74786" y1="2956" x2="74786" y2="2956"/>
                        <a14:foregroundMark x1="83333" y1="3941" x2="83333" y2="3941"/>
                        <a14:foregroundMark x1="47436" y1="3448" x2="47436" y2="3448"/>
                        <a14:foregroundMark x1="45726" y1="3448" x2="45726" y2="3448"/>
                        <a14:foregroundMark x1="85470" y1="7882" x2="85470" y2="7882"/>
                        <a14:foregroundMark x1="87179" y1="10345" x2="87179" y2="10345"/>
                        <a14:foregroundMark x1="87179" y1="7389" x2="87179" y2="7389"/>
                        <a14:foregroundMark x1="90171" y1="10345" x2="90171" y2="10345"/>
                        <a14:foregroundMark x1="92308" y1="13793" x2="92308" y2="13793"/>
                        <a14:foregroundMark x1="94444" y1="17241" x2="94444" y2="17241"/>
                        <a14:foregroundMark x1="96154" y1="20690" x2="96154" y2="20690"/>
                        <a14:foregroundMark x1="97009" y1="24138" x2="97009" y2="24138"/>
                        <a14:foregroundMark x1="97436" y1="28079" x2="97436" y2="28079"/>
                        <a14:foregroundMark x1="97863" y1="30542" x2="97863" y2="30542"/>
                        <a14:foregroundMark x1="96581" y1="35961" x2="96581" y2="35961"/>
                        <a14:foregroundMark x1="97009" y1="33498" x2="97009" y2="33498"/>
                        <a14:foregroundMark x1="98291" y1="33498" x2="98291" y2="33498"/>
                        <a14:foregroundMark x1="93590" y1="41379" x2="93590" y2="41379"/>
                        <a14:foregroundMark x1="96581" y1="37931" x2="96581" y2="37931"/>
                        <a14:foregroundMark x1="91880" y1="43350" x2="91880" y2="43350"/>
                        <a14:foregroundMark x1="89744" y1="45813" x2="89744" y2="45813"/>
                        <a14:foregroundMark x1="86752" y1="48768" x2="86752" y2="48768"/>
                        <a14:foregroundMark x1="83333" y1="50246" x2="83333" y2="50246"/>
                        <a14:foregroundMark x1="80342" y1="81773" x2="80342" y2="81773"/>
                        <a14:foregroundMark x1="80769" y1="83744" x2="80769" y2="83744"/>
                        <a14:foregroundMark x1="73504" y1="92118" x2="73504" y2="92118"/>
                        <a14:foregroundMark x1="69658" y1="94089" x2="69658" y2="94089"/>
                        <a14:foregroundMark x1="65812" y1="94581" x2="65812" y2="94581"/>
                        <a14:foregroundMark x1="59402" y1="96059" x2="59402" y2="96059"/>
                        <a14:foregroundMark x1="52991" y1="96552" x2="52991" y2="96552"/>
                        <a14:foregroundMark x1="56410" y1="97044" x2="56410" y2="97044"/>
                        <a14:foregroundMark x1="57692" y1="96552" x2="57692" y2="96552"/>
                        <a14:foregroundMark x1="71368" y1="94581" x2="71368" y2="94581"/>
                        <a14:foregroundMark x1="27350" y1="88670" x2="27350" y2="88670"/>
                        <a14:foregroundMark x1="28632" y1="86700" x2="28632" y2="86700"/>
                        <a14:foregroundMark x1="27778" y1="83251" x2="27778" y2="83251"/>
                        <a14:foregroundMark x1="28205" y1="90640" x2="28205" y2="90640"/>
                        <a14:foregroundMark x1="31624" y1="94089" x2="31624" y2="94089"/>
                        <a14:foregroundMark x1="30769" y1="92611" x2="30769" y2="92611"/>
                        <a14:foregroundMark x1="32906" y1="93103" x2="32906" y2="93103"/>
                        <a14:foregroundMark x1="35470" y1="94089" x2="35470" y2="94089"/>
                        <a14:foregroundMark x1="37179" y1="94089" x2="37179" y2="94089"/>
                        <a14:foregroundMark x1="39744" y1="94581" x2="39744" y2="94581"/>
                        <a14:foregroundMark x1="41453" y1="96552" x2="41453" y2="96552"/>
                        <a14:foregroundMark x1="44444" y1="96552" x2="44444" y2="96552"/>
                        <a14:foregroundMark x1="2564" y1="60591" x2="2564" y2="60591"/>
                        <a14:foregroundMark x1="855" y1="54187" x2="855" y2="54187"/>
                        <a14:foregroundMark x1="1709" y1="51232" x2="1709" y2="51232"/>
                        <a14:foregroundMark x1="5556" y1="59606" x2="5556" y2="59606"/>
                        <a14:foregroundMark x1="8974" y1="60591" x2="8974" y2="60591"/>
                        <a14:foregroundMark x1="11966" y1="60591" x2="11966" y2="60591"/>
                        <a14:foregroundMark x1="15812" y1="62562" x2="15812" y2="62562"/>
                        <a14:foregroundMark x1="16667" y1="61084" x2="16667" y2="61084"/>
                        <a14:foregroundMark x1="35897" y1="54187" x2="35897" y2="54187"/>
                        <a14:foregroundMark x1="41026" y1="54187" x2="41026" y2="54187"/>
                        <a14:foregroundMark x1="44017" y1="58128" x2="44017" y2="58128"/>
                        <a14:foregroundMark x1="34615" y1="63054" x2="34615" y2="63054"/>
                        <a14:foregroundMark x1="35470" y1="60591" x2="35470" y2="60591"/>
                        <a14:foregroundMark x1="34188" y1="69951" x2="34188" y2="69951"/>
                        <a14:foregroundMark x1="38034" y1="64039" x2="38034" y2="64039"/>
                        <a14:foregroundMark x1="42735" y1="61084" x2="42735" y2="61084"/>
                        <a14:foregroundMark x1="50427" y1="54680" x2="50427" y2="54680"/>
                        <a14:foregroundMark x1="50427" y1="58621" x2="50427" y2="58621"/>
                        <a14:foregroundMark x1="55128" y1="54680" x2="55128" y2="54680"/>
                        <a14:foregroundMark x1="49145" y1="63547" x2="49145" y2="63547"/>
                        <a14:foregroundMark x1="48718" y1="67488" x2="48718" y2="67488"/>
                        <a14:foregroundMark x1="48718" y1="72414" x2="48718" y2="72414"/>
                        <a14:foregroundMark x1="63248" y1="54187" x2="63248" y2="54187"/>
                        <a14:foregroundMark x1="66239" y1="55665" x2="66239" y2="55665"/>
                        <a14:foregroundMark x1="64957" y1="59606" x2="64957" y2="59606"/>
                        <a14:foregroundMark x1="64530" y1="62069" x2="64530" y2="62069"/>
                        <a14:foregroundMark x1="64103" y1="65025" x2="64103" y2="65025"/>
                        <a14:foregroundMark x1="63248" y1="70443" x2="63248" y2="70443"/>
                        <a14:foregroundMark x1="41880" y1="83251" x2="41880" y2="8325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1280" y="110121"/>
            <a:ext cx="969545" cy="842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10527" y="55999"/>
            <a:ext cx="1262063" cy="95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3209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125270" y="566116"/>
            <a:ext cx="6622577" cy="1035716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+- f3 0 f2"/>
              <a:gd name="f7" fmla="*/ f6 1 21600"/>
              <a:gd name="f8" fmla="*/ f2 1 f7"/>
              <a:gd name="f9" fmla="*/ f3 1 f7"/>
              <a:gd name="f10" fmla="*/ f8 f4 1"/>
              <a:gd name="f11" fmla="*/ f9 f4 1"/>
              <a:gd name="f12" fmla="*/ f9 f5 1"/>
              <a:gd name="f13" fmla="*/ f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" t="f13" r="f11" b="f1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 w="25557" cap="flat">
            <a:noFill/>
            <a:prstDash val="solid"/>
            <a:miter/>
          </a:ln>
        </p:spPr>
        <p:txBody>
          <a:bodyPr vert="horz" wrap="square" lIns="47270" tIns="47270" rIns="47270" bIns="47270" anchor="ctr" anchorCtr="1" compatLnSpc="0">
            <a:noAutofit/>
          </a:bodyPr>
          <a:lstStyle/>
          <a:p>
            <a:pPr algn="ctr" defTabSz="1177016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4400" b="1" dirty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Bridge method</a:t>
            </a:r>
          </a:p>
        </p:txBody>
      </p:sp>
      <p:sp>
        <p:nvSpPr>
          <p:cNvPr id="3" name="Text Box 6"/>
          <p:cNvSpPr/>
          <p:nvPr/>
        </p:nvSpPr>
        <p:spPr>
          <a:xfrm>
            <a:off x="177182" y="1601832"/>
            <a:ext cx="4458450" cy="5265712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+- f3 0 f2"/>
              <a:gd name="f7" fmla="*/ f6 1 21600"/>
              <a:gd name="f8" fmla="*/ f2 1 f7"/>
              <a:gd name="f9" fmla="*/ f3 1 f7"/>
              <a:gd name="f10" fmla="*/ f8 f4 1"/>
              <a:gd name="f11" fmla="*/ f9 f4 1"/>
              <a:gd name="f12" fmla="*/ f9 f5 1"/>
              <a:gd name="f13" fmla="*/ f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" t="f13" r="f11" b="f1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 cap="flat">
            <a:noFill/>
            <a:prstDash val="solid"/>
          </a:ln>
        </p:spPr>
        <p:txBody>
          <a:bodyPr vert="horz" wrap="square" lIns="47270" tIns="47270" rIns="47270" bIns="47270" anchor="t" anchorCtr="0" compatLnSpc="0">
            <a:noAutofit/>
          </a:bodyPr>
          <a:lstStyle/>
          <a:p>
            <a:pPr defTabSz="1177016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GB" sz="2317" dirty="0">
              <a:solidFill>
                <a:srgbClr val="000000"/>
              </a:solidFill>
              <a:latin typeface="Tahoma" panose="020B0604030504040204" pitchFamily="34" charset="0"/>
              <a:ea typeface="Microsoft YaHei" pitchFamily="2"/>
              <a:cs typeface="Tahoma" panose="020B0604030504040204" pitchFamily="34" charset="0"/>
            </a:endParaRPr>
          </a:p>
        </p:txBody>
      </p:sp>
      <p:sp>
        <p:nvSpPr>
          <p:cNvPr id="5" name="TextBox 17"/>
          <p:cNvSpPr txBox="1"/>
          <p:nvPr/>
        </p:nvSpPr>
        <p:spPr>
          <a:xfrm>
            <a:off x="362357" y="3006651"/>
            <a:ext cx="6188568" cy="396175"/>
          </a:xfrm>
          <a:prstGeom prst="rect">
            <a:avLst/>
          </a:prstGeom>
          <a:noFill/>
          <a:ln w="19046" cap="flat">
            <a:noFill/>
            <a:prstDash val="solid"/>
            <a:miter/>
          </a:ln>
        </p:spPr>
        <p:txBody>
          <a:bodyPr vert="horz" wrap="square" lIns="117706" tIns="58853" rIns="117706" bIns="58853" anchor="t" anchorCtr="1" compatLnSpc="1">
            <a:spAutoFit/>
          </a:bodyPr>
          <a:lstStyle/>
          <a:p>
            <a:pPr algn="ctr" defTabSz="117701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2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Make sure you have a firm hold on the knife</a:t>
            </a:r>
            <a:r>
              <a:rPr lang="en-GB" sz="1802" dirty="0">
                <a:solidFill>
                  <a:srgbClr val="000000"/>
                </a:solidFill>
                <a:latin typeface="Tahoma" panose="020B0604030504040204" pitchFamily="34" charset="0"/>
              </a:rPr>
              <a:t>.</a:t>
            </a:r>
          </a:p>
        </p:txBody>
      </p:sp>
      <p:sp>
        <p:nvSpPr>
          <p:cNvPr id="6" name="TextBox 21"/>
          <p:cNvSpPr txBox="1"/>
          <p:nvPr/>
        </p:nvSpPr>
        <p:spPr>
          <a:xfrm>
            <a:off x="3436558" y="3677835"/>
            <a:ext cx="2862170" cy="1228134"/>
          </a:xfrm>
          <a:prstGeom prst="rect">
            <a:avLst/>
          </a:prstGeom>
          <a:noFill/>
          <a:ln w="19046" cap="flat">
            <a:noFill/>
            <a:prstDash val="solid"/>
            <a:miter/>
          </a:ln>
        </p:spPr>
        <p:txBody>
          <a:bodyPr vert="horz" wrap="square" lIns="117706" tIns="58853" rIns="117706" bIns="58853" anchor="t" anchorCtr="0" compatLnSpc="1">
            <a:spAutoFit/>
          </a:bodyPr>
          <a:lstStyle/>
          <a:p>
            <a:pPr algn="ctr" defTabSz="117701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2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Open your hand up. All your fingers need to be together </a:t>
            </a:r>
            <a:r>
              <a:rPr lang="en-GB" sz="1802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with </a:t>
            </a:r>
            <a:r>
              <a:rPr lang="en-GB" sz="1802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your thumb on the opposite side.</a:t>
            </a:r>
          </a:p>
        </p:txBody>
      </p:sp>
      <p:sp>
        <p:nvSpPr>
          <p:cNvPr id="7" name="TextBox 22"/>
          <p:cNvSpPr txBox="1"/>
          <p:nvPr/>
        </p:nvSpPr>
        <p:spPr>
          <a:xfrm>
            <a:off x="3309170" y="5514632"/>
            <a:ext cx="2862170" cy="950814"/>
          </a:xfrm>
          <a:prstGeom prst="rect">
            <a:avLst/>
          </a:prstGeom>
          <a:noFill/>
          <a:ln w="19046" cap="flat">
            <a:noFill/>
            <a:prstDash val="solid"/>
            <a:miter/>
          </a:ln>
        </p:spPr>
        <p:txBody>
          <a:bodyPr vert="horz" wrap="square" lIns="117706" tIns="58853" rIns="117706" bIns="58853" anchor="t" anchorCtr="0" compatLnSpc="1">
            <a:spAutoFit/>
          </a:bodyPr>
          <a:lstStyle/>
          <a:p>
            <a:pPr algn="ctr" defTabSz="117701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2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Grip either side of the food, making sure you have a firm hold. </a:t>
            </a:r>
          </a:p>
        </p:txBody>
      </p:sp>
      <p:sp>
        <p:nvSpPr>
          <p:cNvPr id="8" name="TextBox 23"/>
          <p:cNvSpPr txBox="1"/>
          <p:nvPr/>
        </p:nvSpPr>
        <p:spPr>
          <a:xfrm>
            <a:off x="3407451" y="7012308"/>
            <a:ext cx="2763889" cy="1228134"/>
          </a:xfrm>
          <a:prstGeom prst="rect">
            <a:avLst/>
          </a:prstGeom>
          <a:noFill/>
          <a:ln w="19046" cap="flat">
            <a:noFill/>
            <a:prstDash val="solid"/>
            <a:miter/>
          </a:ln>
        </p:spPr>
        <p:txBody>
          <a:bodyPr vert="horz" wrap="square" lIns="117706" tIns="58853" rIns="117706" bIns="58853" anchor="t" anchorCtr="0" compatLnSpc="1">
            <a:spAutoFit/>
          </a:bodyPr>
          <a:lstStyle/>
          <a:p>
            <a:pPr algn="ctr" defTabSz="117701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2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Put the knife through the middle of your “bridge” to complete the cut.</a:t>
            </a:r>
          </a:p>
        </p:txBody>
      </p:sp>
      <p:pic>
        <p:nvPicPr>
          <p:cNvPr id="9" name="Picture 12">
            <a:extLst>
              <a:ext uri="{FF2B5EF4-FFF2-40B4-BE49-F238E27FC236}">
                <a16:creationId xmlns=""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37718" y="3475042"/>
            <a:ext cx="2269733" cy="1633721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0" name="Picture 18">
            <a:extLst>
              <a:ext uri="{FF2B5EF4-FFF2-40B4-BE49-F238E27FC236}">
                <a16:creationId xmlns=""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37718" y="5202711"/>
            <a:ext cx="2269733" cy="1574657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1" name="Picture 19">
            <a:extLst>
              <a:ext uri="{FF2B5EF4-FFF2-40B4-BE49-F238E27FC236}">
                <a16:creationId xmlns=""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877" y="6867544"/>
            <a:ext cx="2282574" cy="1517663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2" name="Picture 20">
            <a:extLst>
              <a:ext uri="{FF2B5EF4-FFF2-40B4-BE49-F238E27FC236}">
                <a16:creationId xmlns=""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5608" y="1672831"/>
            <a:ext cx="1812858" cy="1205355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3" name="Picture 24">
            <a:extLst>
              <a:ext uri="{FF2B5EF4-FFF2-40B4-BE49-F238E27FC236}">
                <a16:creationId xmlns=""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92040" y="1667312"/>
            <a:ext cx="1797014" cy="1194820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 rotWithShape="1"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8522" l="0" r="99573">
                        <a14:foregroundMark x1="21368" y1="17241" x2="21368" y2="17241"/>
                        <a14:foregroundMark x1="10684" y1="26601" x2="10684" y2="26601"/>
                        <a14:foregroundMark x1="7692" y1="33990" x2="7692" y2="33990"/>
                        <a14:foregroundMark x1="5556" y1="36453" x2="5556" y2="36453"/>
                        <a14:foregroundMark x1="2137" y1="41379" x2="2137" y2="41379"/>
                        <a14:foregroundMark x1="2564" y1="56650" x2="2564" y2="56650"/>
                        <a14:foregroundMark x1="9402" y1="58621" x2="9402" y2="58621"/>
                        <a14:foregroundMark x1="13248" y1="59606" x2="13248" y2="59606"/>
                        <a14:foregroundMark x1="22222" y1="60591" x2="22222" y2="60591"/>
                        <a14:foregroundMark x1="24359" y1="61084" x2="24359" y2="61084"/>
                        <a14:foregroundMark x1="26068" y1="64039" x2="26068" y2="64039"/>
                        <a14:foregroundMark x1="25641" y1="54680" x2="25641" y2="54680"/>
                        <a14:foregroundMark x1="58974" y1="78325" x2="58974" y2="78325"/>
                        <a14:foregroundMark x1="70513" y1="77340" x2="70513" y2="77340"/>
                        <a14:foregroundMark x1="64530" y1="3448" x2="64530" y2="3448"/>
                        <a14:foregroundMark x1="51282" y1="1970" x2="51282" y2="1970"/>
                        <a14:foregroundMark x1="44017" y1="3448" x2="44017" y2="3448"/>
                        <a14:foregroundMark x1="35897" y1="9360" x2="35897" y2="9360"/>
                        <a14:foregroundMark x1="32479" y1="11330" x2="32479" y2="11330"/>
                        <a14:foregroundMark x1="29487" y1="13793" x2="29487" y2="13793"/>
                        <a14:foregroundMark x1="23932" y1="15764" x2="23932" y2="15764"/>
                        <a14:foregroundMark x1="26068" y1="14778" x2="26068" y2="14778"/>
                        <a14:foregroundMark x1="13675" y1="22660" x2="13675" y2="22660"/>
                        <a14:foregroundMark x1="8547" y1="31034" x2="8547" y2="31034"/>
                        <a14:foregroundMark x1="37607" y1="7389" x2="37607" y2="7389"/>
                        <a14:foregroundMark x1="31197" y1="12808" x2="31197" y2="12808"/>
                        <a14:foregroundMark x1="69658" y1="2956" x2="69658" y2="2956"/>
                        <a14:foregroundMark x1="80769" y1="2463" x2="80769" y2="2463"/>
                        <a14:foregroundMark x1="78205" y1="2463" x2="78205" y2="2463"/>
                        <a14:foregroundMark x1="74786" y1="2956" x2="74786" y2="2956"/>
                        <a14:foregroundMark x1="83333" y1="3941" x2="83333" y2="3941"/>
                        <a14:foregroundMark x1="47436" y1="3448" x2="47436" y2="3448"/>
                        <a14:foregroundMark x1="45726" y1="3448" x2="45726" y2="3448"/>
                        <a14:foregroundMark x1="85470" y1="7882" x2="85470" y2="7882"/>
                        <a14:foregroundMark x1="87179" y1="10345" x2="87179" y2="10345"/>
                        <a14:foregroundMark x1="87179" y1="7389" x2="87179" y2="7389"/>
                        <a14:foregroundMark x1="90171" y1="10345" x2="90171" y2="10345"/>
                        <a14:foregroundMark x1="92308" y1="13793" x2="92308" y2="13793"/>
                        <a14:foregroundMark x1="94444" y1="17241" x2="94444" y2="17241"/>
                        <a14:foregroundMark x1="96154" y1="20690" x2="96154" y2="20690"/>
                        <a14:foregroundMark x1="97009" y1="24138" x2="97009" y2="24138"/>
                        <a14:foregroundMark x1="97436" y1="28079" x2="97436" y2="28079"/>
                        <a14:foregroundMark x1="97863" y1="30542" x2="97863" y2="30542"/>
                        <a14:foregroundMark x1="96581" y1="35961" x2="96581" y2="35961"/>
                        <a14:foregroundMark x1="97009" y1="33498" x2="97009" y2="33498"/>
                        <a14:foregroundMark x1="98291" y1="33498" x2="98291" y2="33498"/>
                        <a14:foregroundMark x1="93590" y1="41379" x2="93590" y2="41379"/>
                        <a14:foregroundMark x1="96581" y1="37931" x2="96581" y2="37931"/>
                        <a14:foregroundMark x1="91880" y1="43350" x2="91880" y2="43350"/>
                        <a14:foregroundMark x1="89744" y1="45813" x2="89744" y2="45813"/>
                        <a14:foregroundMark x1="86752" y1="48768" x2="86752" y2="48768"/>
                        <a14:foregroundMark x1="83333" y1="50246" x2="83333" y2="50246"/>
                        <a14:foregroundMark x1="80342" y1="81773" x2="80342" y2="81773"/>
                        <a14:foregroundMark x1="80769" y1="83744" x2="80769" y2="83744"/>
                        <a14:foregroundMark x1="73504" y1="92118" x2="73504" y2="92118"/>
                        <a14:foregroundMark x1="69658" y1="94089" x2="69658" y2="94089"/>
                        <a14:foregroundMark x1="65812" y1="94581" x2="65812" y2="94581"/>
                        <a14:foregroundMark x1="59402" y1="96059" x2="59402" y2="96059"/>
                        <a14:foregroundMark x1="52991" y1="96552" x2="52991" y2="96552"/>
                        <a14:foregroundMark x1="56410" y1="97044" x2="56410" y2="97044"/>
                        <a14:foregroundMark x1="57692" y1="96552" x2="57692" y2="96552"/>
                        <a14:foregroundMark x1="71368" y1="94581" x2="71368" y2="94581"/>
                        <a14:foregroundMark x1="27350" y1="88670" x2="27350" y2="88670"/>
                        <a14:foregroundMark x1="28632" y1="86700" x2="28632" y2="86700"/>
                        <a14:foregroundMark x1="27778" y1="83251" x2="27778" y2="83251"/>
                        <a14:foregroundMark x1="28205" y1="90640" x2="28205" y2="90640"/>
                        <a14:foregroundMark x1="31624" y1="94089" x2="31624" y2="94089"/>
                        <a14:foregroundMark x1="30769" y1="92611" x2="30769" y2="92611"/>
                        <a14:foregroundMark x1="32906" y1="93103" x2="32906" y2="93103"/>
                        <a14:foregroundMark x1="35470" y1="94089" x2="35470" y2="94089"/>
                        <a14:foregroundMark x1="37179" y1="94089" x2="37179" y2="94089"/>
                        <a14:foregroundMark x1="39744" y1="94581" x2="39744" y2="94581"/>
                        <a14:foregroundMark x1="41453" y1="96552" x2="41453" y2="96552"/>
                        <a14:foregroundMark x1="44444" y1="96552" x2="44444" y2="96552"/>
                        <a14:foregroundMark x1="2564" y1="60591" x2="2564" y2="60591"/>
                        <a14:foregroundMark x1="855" y1="54187" x2="855" y2="54187"/>
                        <a14:foregroundMark x1="1709" y1="51232" x2="1709" y2="51232"/>
                        <a14:foregroundMark x1="5556" y1="59606" x2="5556" y2="59606"/>
                        <a14:foregroundMark x1="8974" y1="60591" x2="8974" y2="60591"/>
                        <a14:foregroundMark x1="11966" y1="60591" x2="11966" y2="60591"/>
                        <a14:foregroundMark x1="15812" y1="62562" x2="15812" y2="62562"/>
                        <a14:foregroundMark x1="16667" y1="61084" x2="16667" y2="61084"/>
                        <a14:foregroundMark x1="35897" y1="54187" x2="35897" y2="54187"/>
                        <a14:foregroundMark x1="41026" y1="54187" x2="41026" y2="54187"/>
                        <a14:foregroundMark x1="44017" y1="58128" x2="44017" y2="58128"/>
                        <a14:foregroundMark x1="34615" y1="63054" x2="34615" y2="63054"/>
                        <a14:foregroundMark x1="35470" y1="60591" x2="35470" y2="60591"/>
                        <a14:foregroundMark x1="34188" y1="69951" x2="34188" y2="69951"/>
                        <a14:foregroundMark x1="38034" y1="64039" x2="38034" y2="64039"/>
                        <a14:foregroundMark x1="42735" y1="61084" x2="42735" y2="61084"/>
                        <a14:foregroundMark x1="50427" y1="54680" x2="50427" y2="54680"/>
                        <a14:foregroundMark x1="50427" y1="58621" x2="50427" y2="58621"/>
                        <a14:foregroundMark x1="55128" y1="54680" x2="55128" y2="54680"/>
                        <a14:foregroundMark x1="49145" y1="63547" x2="49145" y2="63547"/>
                        <a14:foregroundMark x1="48718" y1="67488" x2="48718" y2="67488"/>
                        <a14:foregroundMark x1="48718" y1="72414" x2="48718" y2="72414"/>
                        <a14:foregroundMark x1="63248" y1="54187" x2="63248" y2="54187"/>
                        <a14:foregroundMark x1="66239" y1="55665" x2="66239" y2="55665"/>
                        <a14:foregroundMark x1="64957" y1="59606" x2="64957" y2="59606"/>
                        <a14:foregroundMark x1="64530" y1="62069" x2="64530" y2="62069"/>
                        <a14:foregroundMark x1="64103" y1="65025" x2="64103" y2="65025"/>
                        <a14:foregroundMark x1="63248" y1="70443" x2="63248" y2="70443"/>
                        <a14:foregroundMark x1="41880" y1="83251" x2="41880" y2="8325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1280" y="110121"/>
            <a:ext cx="969545" cy="842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88361" y="1879"/>
            <a:ext cx="1262063" cy="95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838088" y="9559343"/>
            <a:ext cx="530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© Primary Food Tech 2018</a:t>
            </a:r>
            <a:endParaRPr lang="en-GB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0749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99788" y="690657"/>
            <a:ext cx="6622577" cy="1035716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+- f3 0 f2"/>
              <a:gd name="f7" fmla="*/ f6 1 21600"/>
              <a:gd name="f8" fmla="*/ f2 1 f7"/>
              <a:gd name="f9" fmla="*/ f3 1 f7"/>
              <a:gd name="f10" fmla="*/ f8 f4 1"/>
              <a:gd name="f11" fmla="*/ f9 f4 1"/>
              <a:gd name="f12" fmla="*/ f9 f5 1"/>
              <a:gd name="f13" fmla="*/ f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" t="f13" r="f11" b="f1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 w="25557" cap="flat">
            <a:noFill/>
            <a:prstDash val="solid"/>
            <a:miter/>
          </a:ln>
        </p:spPr>
        <p:txBody>
          <a:bodyPr vert="horz" wrap="square" lIns="47270" tIns="47270" rIns="47270" bIns="47270" anchor="ctr" anchorCtr="1" compatLnSpc="0">
            <a:noAutofit/>
          </a:bodyPr>
          <a:lstStyle/>
          <a:p>
            <a:pPr algn="ctr" defTabSz="1177016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4400" b="1" dirty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Claw method</a:t>
            </a:r>
          </a:p>
        </p:txBody>
      </p:sp>
      <p:sp>
        <p:nvSpPr>
          <p:cNvPr id="3" name="Text Box 6"/>
          <p:cNvSpPr/>
          <p:nvPr/>
        </p:nvSpPr>
        <p:spPr>
          <a:xfrm>
            <a:off x="177182" y="1601832"/>
            <a:ext cx="4458450" cy="5265712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+- f3 0 f2"/>
              <a:gd name="f7" fmla="*/ f6 1 21600"/>
              <a:gd name="f8" fmla="*/ f2 1 f7"/>
              <a:gd name="f9" fmla="*/ f3 1 f7"/>
              <a:gd name="f10" fmla="*/ f8 f4 1"/>
              <a:gd name="f11" fmla="*/ f9 f4 1"/>
              <a:gd name="f12" fmla="*/ f9 f5 1"/>
              <a:gd name="f13" fmla="*/ f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" t="f13" r="f11" b="f1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 cap="flat">
            <a:noFill/>
            <a:prstDash val="solid"/>
          </a:ln>
        </p:spPr>
        <p:txBody>
          <a:bodyPr vert="horz" wrap="square" lIns="47270" tIns="47270" rIns="47270" bIns="47270" anchor="t" anchorCtr="0" compatLnSpc="0">
            <a:noAutofit/>
          </a:bodyPr>
          <a:lstStyle/>
          <a:p>
            <a:pPr defTabSz="1177016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GB" sz="2317" dirty="0">
              <a:solidFill>
                <a:srgbClr val="000000"/>
              </a:solidFill>
              <a:latin typeface="Tahoma" panose="020B0604030504040204" pitchFamily="34" charset="0"/>
              <a:ea typeface="Microsoft YaHei" pitchFamily="2"/>
              <a:cs typeface="Tahoma" panose="020B0604030504040204" pitchFamily="34" charset="0"/>
            </a:endParaRPr>
          </a:p>
        </p:txBody>
      </p:sp>
      <p:sp>
        <p:nvSpPr>
          <p:cNvPr id="5" name="TextBox 17"/>
          <p:cNvSpPr txBox="1"/>
          <p:nvPr/>
        </p:nvSpPr>
        <p:spPr>
          <a:xfrm>
            <a:off x="362357" y="3006651"/>
            <a:ext cx="6188568" cy="396175"/>
          </a:xfrm>
          <a:prstGeom prst="rect">
            <a:avLst/>
          </a:prstGeom>
          <a:noFill/>
          <a:ln w="19046" cap="flat">
            <a:noFill/>
            <a:prstDash val="solid"/>
            <a:miter/>
          </a:ln>
        </p:spPr>
        <p:txBody>
          <a:bodyPr vert="horz" wrap="square" lIns="117706" tIns="58853" rIns="117706" bIns="58853" anchor="t" anchorCtr="1" compatLnSpc="1">
            <a:spAutoFit/>
          </a:bodyPr>
          <a:lstStyle/>
          <a:p>
            <a:pPr algn="ctr" defTabSz="117701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2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Make sure you have a firm hold on the knife.</a:t>
            </a:r>
          </a:p>
        </p:txBody>
      </p:sp>
      <p:sp>
        <p:nvSpPr>
          <p:cNvPr id="6" name="TextBox 21"/>
          <p:cNvSpPr txBox="1"/>
          <p:nvPr/>
        </p:nvSpPr>
        <p:spPr>
          <a:xfrm>
            <a:off x="3312836" y="3647639"/>
            <a:ext cx="2862170" cy="1228134"/>
          </a:xfrm>
          <a:prstGeom prst="rect">
            <a:avLst/>
          </a:prstGeom>
          <a:noFill/>
          <a:ln w="19046" cap="flat">
            <a:noFill/>
            <a:prstDash val="solid"/>
            <a:miter/>
          </a:ln>
        </p:spPr>
        <p:txBody>
          <a:bodyPr vert="horz" wrap="square" lIns="117706" tIns="58853" rIns="117706" bIns="58853" anchor="t" anchorCtr="0" compatLnSpc="1">
            <a:spAutoFit/>
          </a:bodyPr>
          <a:lstStyle/>
          <a:p>
            <a:pPr algn="ctr" defTabSz="117701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2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Hold your hand out and pretend you are “roaring” at someone with your hand.</a:t>
            </a:r>
          </a:p>
        </p:txBody>
      </p:sp>
      <p:sp>
        <p:nvSpPr>
          <p:cNvPr id="7" name="TextBox 22"/>
          <p:cNvSpPr txBox="1"/>
          <p:nvPr/>
        </p:nvSpPr>
        <p:spPr>
          <a:xfrm>
            <a:off x="3322563" y="5187881"/>
            <a:ext cx="3130325" cy="1505454"/>
          </a:xfrm>
          <a:prstGeom prst="rect">
            <a:avLst/>
          </a:prstGeom>
          <a:noFill/>
          <a:ln w="19046" cap="flat">
            <a:noFill/>
            <a:prstDash val="solid"/>
            <a:miter/>
          </a:ln>
        </p:spPr>
        <p:txBody>
          <a:bodyPr vert="horz" wrap="square" lIns="117706" tIns="58853" rIns="117706" bIns="58853" anchor="t" anchorCtr="0" compatLnSpc="1">
            <a:spAutoFit/>
          </a:bodyPr>
          <a:lstStyle/>
          <a:p>
            <a:pPr algn="ctr" defTabSz="117701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2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Make sure your fingers are straight and your thumb is behind your fingers. Hold on tightly with the tips of you fingers. </a:t>
            </a:r>
          </a:p>
        </p:txBody>
      </p:sp>
      <p:sp>
        <p:nvSpPr>
          <p:cNvPr id="8" name="TextBox 23"/>
          <p:cNvSpPr txBox="1"/>
          <p:nvPr/>
        </p:nvSpPr>
        <p:spPr>
          <a:xfrm>
            <a:off x="3351709" y="6960391"/>
            <a:ext cx="2862170" cy="1228134"/>
          </a:xfrm>
          <a:prstGeom prst="rect">
            <a:avLst/>
          </a:prstGeom>
          <a:noFill/>
          <a:ln w="19046" cap="flat">
            <a:noFill/>
            <a:prstDash val="solid"/>
            <a:miter/>
          </a:ln>
        </p:spPr>
        <p:txBody>
          <a:bodyPr vert="horz" wrap="square" lIns="117706" tIns="58853" rIns="117706" bIns="58853" anchor="t" anchorCtr="0" compatLnSpc="1">
            <a:spAutoFit/>
          </a:bodyPr>
          <a:lstStyle/>
          <a:p>
            <a:pPr algn="ctr" defTabSz="117701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2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Slice using the full length of the knife. Remember to keep those fingers straight.</a:t>
            </a:r>
          </a:p>
        </p:txBody>
      </p:sp>
      <p:pic>
        <p:nvPicPr>
          <p:cNvPr id="9" name="Picture 20">
            <a:extLst>
              <a:ext uri="{FF2B5EF4-FFF2-40B4-BE49-F238E27FC236}">
                <a16:creationId xmlns=""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99978" y="1656777"/>
            <a:ext cx="1812858" cy="1205355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0" name="Picture 24">
            <a:extLst>
              <a:ext uri="{FF2B5EF4-FFF2-40B4-BE49-F238E27FC236}">
                <a16:creationId xmlns=""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92040" y="1667312"/>
            <a:ext cx="1797014" cy="1194820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1" name="Picture 13">
            <a:extLst>
              <a:ext uri="{FF2B5EF4-FFF2-40B4-BE49-F238E27FC236}">
                <a16:creationId xmlns=""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9003" y="6867544"/>
            <a:ext cx="2079013" cy="1468386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2" name="Picture 14">
            <a:extLst>
              <a:ext uri="{FF2B5EF4-FFF2-40B4-BE49-F238E27FC236}">
                <a16:creationId xmlns=""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65730" y="3531306"/>
            <a:ext cx="2087791" cy="1460800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3" name="Picture 15">
            <a:extLst>
              <a:ext uri="{FF2B5EF4-FFF2-40B4-BE49-F238E27FC236}">
                <a16:creationId xmlns=""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98840" y="5147600"/>
            <a:ext cx="2059340" cy="1545735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788" y="64733"/>
            <a:ext cx="6669087" cy="950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838088" y="9559343"/>
            <a:ext cx="530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© Primary Food Tech 2018</a:t>
            </a:r>
            <a:endParaRPr lang="en-GB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6152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Word Template</Template>
  <TotalTime>609</TotalTime>
  <Words>664</Words>
  <Application>Microsoft Office PowerPoint</Application>
  <PresentationFormat>A4 Paper (210x297 mm)</PresentationFormat>
  <Paragraphs>97</Paragraphs>
  <Slides>11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Armitage CE Primary School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Haydn Bettles</dc:creator>
  <cp:lastModifiedBy>Jennie Devine</cp:lastModifiedBy>
  <cp:revision>29</cp:revision>
  <dcterms:created xsi:type="dcterms:W3CDTF">2018-12-16T18:24:32Z</dcterms:created>
  <dcterms:modified xsi:type="dcterms:W3CDTF">2019-03-05T14:52:52Z</dcterms:modified>
</cp:coreProperties>
</file>