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75" r:id="rId4"/>
    <p:sldId id="262" r:id="rId5"/>
    <p:sldId id="271" r:id="rId6"/>
    <p:sldId id="272" r:id="rId7"/>
    <p:sldId id="261" r:id="rId8"/>
    <p:sldId id="273" r:id="rId9"/>
    <p:sldId id="274" r:id="rId10"/>
    <p:sldId id="264" r:id="rId11"/>
    <p:sldId id="266" r:id="rId12"/>
    <p:sldId id="267" r:id="rId13"/>
    <p:sldId id="27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803"/>
    <a:srgbClr val="F5DE38"/>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2748" y="-13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6203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461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0406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4834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7557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5561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316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580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1244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701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973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12/20/2018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21728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373216"/>
            <a:ext cx="9144000" cy="2119536"/>
          </a:xfrm>
        </p:spPr>
        <p:txBody>
          <a:bodyPr/>
          <a:lstStyle/>
          <a:p>
            <a:r>
              <a:rPr lang="en-GB" sz="2400" b="1" dirty="0" smtClean="0">
                <a:solidFill>
                  <a:schemeClr val="bg1"/>
                </a:solidFill>
                <a:latin typeface="Tahoma" panose="020B0604030504040204" pitchFamily="34" charset="0"/>
              </a:rPr>
              <a:t>Stage 6: Plant </a:t>
            </a:r>
            <a:r>
              <a:rPr lang="en-GB" sz="2400" b="1" dirty="0">
                <a:solidFill>
                  <a:schemeClr val="bg1"/>
                </a:solidFill>
                <a:latin typeface="Tahoma" panose="020B0604030504040204" pitchFamily="34" charset="0"/>
              </a:rPr>
              <a:t>R</a:t>
            </a:r>
            <a:r>
              <a:rPr lang="en-GB" sz="2400" b="1" dirty="0" smtClean="0">
                <a:solidFill>
                  <a:schemeClr val="bg1"/>
                </a:solidFill>
                <a:latin typeface="Tahoma" panose="020B0604030504040204" pitchFamily="34" charset="0"/>
              </a:rPr>
              <a:t>eproduction </a:t>
            </a:r>
            <a:endParaRPr lang="en-GB" sz="2400" b="1" dirty="0">
              <a:solidFill>
                <a:schemeClr val="bg1"/>
              </a:solidFill>
              <a:latin typeface="Tahoma" panose="020B0604030504040204" pitchFamily="34" charset="0"/>
            </a:endParaRPr>
          </a:p>
          <a:p>
            <a:r>
              <a:rPr lang="en-GB" dirty="0" smtClean="0">
                <a:solidFill>
                  <a:schemeClr val="bg1"/>
                </a:solidFill>
                <a:latin typeface="Tahoma" panose="020B0604030504040204" pitchFamily="34" charset="0"/>
              </a:rPr>
              <a:t> </a:t>
            </a:r>
            <a:endParaRPr lang="en-GB" dirty="0">
              <a:solidFill>
                <a:schemeClr val="bg1"/>
              </a:solidFill>
              <a:latin typeface="Tahoma" panose="020B060403050404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0229" y="404664"/>
            <a:ext cx="6258265" cy="4737140"/>
          </a:xfrm>
          <a:prstGeom prst="rect">
            <a:avLst/>
          </a:prstGeom>
        </p:spPr>
      </p:pic>
    </p:spTree>
    <p:extLst>
      <p:ext uri="{BB962C8B-B14F-4D97-AF65-F5344CB8AC3E}">
        <p14:creationId xmlns:p14="http://schemas.microsoft.com/office/powerpoint/2010/main" val="36133427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260648"/>
            <a:ext cx="8194608" cy="6408712"/>
          </a:xfrm>
          <a:prstGeom prst="round2DiagRect">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10700" y="259170"/>
            <a:ext cx="8021740" cy="2046714"/>
          </a:xfrm>
          <a:prstGeom prst="rect">
            <a:avLst/>
          </a:prstGeom>
          <a:noFill/>
          <a:ln>
            <a:noFill/>
          </a:ln>
        </p:spPr>
        <p:txBody>
          <a:bodyPr wrap="square" rtlCol="0">
            <a:spAutoFit/>
          </a:bodyPr>
          <a:lstStyle/>
          <a:p>
            <a:pPr algn="ctr"/>
            <a:endParaRPr lang="en-GB" b="1" dirty="0" smtClean="0">
              <a:solidFill>
                <a:srgbClr val="FF0000"/>
              </a:solidFill>
              <a:latin typeface="Tahoma" panose="020B0604030504040204" pitchFamily="34" charset="0"/>
            </a:endParaRPr>
          </a:p>
          <a:p>
            <a:pPr algn="ctr"/>
            <a:r>
              <a:rPr lang="en-GB" sz="3600" b="1" dirty="0" smtClean="0">
                <a:solidFill>
                  <a:srgbClr val="E85803"/>
                </a:solidFill>
                <a:latin typeface="Tahoma" panose="020B0604030504040204" pitchFamily="34" charset="0"/>
              </a:rPr>
              <a:t>Fertilisation</a:t>
            </a:r>
            <a:endParaRPr lang="en-GB" sz="3600" b="1" dirty="0">
              <a:solidFill>
                <a:srgbClr val="E85803"/>
              </a:solidFill>
              <a:latin typeface="Tahoma" panose="020B0604030504040204" pitchFamily="34" charset="0"/>
            </a:endParaRPr>
          </a:p>
          <a:p>
            <a:pPr algn="ctr"/>
            <a:endParaRPr lang="en-GB" sz="900" dirty="0">
              <a:solidFill>
                <a:srgbClr val="4F81BD"/>
              </a:solidFill>
              <a:latin typeface="Tahoma" panose="020B0604030504040204" pitchFamily="34" charset="0"/>
            </a:endParaRPr>
          </a:p>
          <a:p>
            <a:pPr algn="ctr"/>
            <a:r>
              <a:rPr lang="en-GB" sz="1600" dirty="0" smtClean="0">
                <a:latin typeface="Tahoma" panose="020B0604030504040204" pitchFamily="34" charset="0"/>
              </a:rPr>
              <a:t>Once the pollen grain has stuck to the stigma of the second flower, a pollen tube grows down from the stigma until it reaches the ovary which contains ovules. Fertilisation takes place when the pollen grain joins together with an ovule in the ovary.</a:t>
            </a:r>
          </a:p>
          <a:p>
            <a:pPr algn="ctr"/>
            <a:r>
              <a:rPr lang="en-GB" sz="1600" dirty="0" smtClean="0">
                <a:latin typeface="Tahoma" panose="020B0604030504040204" pitchFamily="34" charset="0"/>
              </a:rPr>
              <a:t>The fertilised ovule will then become a seed and the plant lifecycle can begin again</a:t>
            </a:r>
            <a:r>
              <a:rPr lang="en-GB" sz="1600" dirty="0" smtClean="0">
                <a:solidFill>
                  <a:schemeClr val="accent1"/>
                </a:solidFill>
                <a:latin typeface="Tahoma" panose="020B0604030504040204" pitchFamily="34" charset="0"/>
              </a:rPr>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024833"/>
            <a:ext cx="4626713" cy="420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0587" y="2523197"/>
            <a:ext cx="542521" cy="69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7"/>
          <p:cNvSpPr/>
          <p:nvPr/>
        </p:nvSpPr>
        <p:spPr>
          <a:xfrm>
            <a:off x="4444779" y="3192575"/>
            <a:ext cx="55659" cy="1089202"/>
          </a:xfrm>
          <a:custGeom>
            <a:avLst/>
            <a:gdLst>
              <a:gd name="connsiteX0" fmla="*/ 0 w 55659"/>
              <a:gd name="connsiteY0" fmla="*/ 1041620 h 1041620"/>
              <a:gd name="connsiteX1" fmla="*/ 3976 w 55659"/>
              <a:gd name="connsiteY1" fmla="*/ 1001864 h 1041620"/>
              <a:gd name="connsiteX2" fmla="*/ 7951 w 55659"/>
              <a:gd name="connsiteY2" fmla="*/ 989937 h 1041620"/>
              <a:gd name="connsiteX3" fmla="*/ 15903 w 55659"/>
              <a:gd name="connsiteY3" fmla="*/ 886570 h 1041620"/>
              <a:gd name="connsiteX4" fmla="*/ 19878 w 55659"/>
              <a:gd name="connsiteY4" fmla="*/ 862716 h 1041620"/>
              <a:gd name="connsiteX5" fmla="*/ 27830 w 55659"/>
              <a:gd name="connsiteY5" fmla="*/ 791154 h 1041620"/>
              <a:gd name="connsiteX6" fmla="*/ 31805 w 55659"/>
              <a:gd name="connsiteY6" fmla="*/ 727544 h 1041620"/>
              <a:gd name="connsiteX7" fmla="*/ 35781 w 55659"/>
              <a:gd name="connsiteY7" fmla="*/ 715617 h 1041620"/>
              <a:gd name="connsiteX8" fmla="*/ 43732 w 55659"/>
              <a:gd name="connsiteY8" fmla="*/ 675860 h 1041620"/>
              <a:gd name="connsiteX9" fmla="*/ 47708 w 55659"/>
              <a:gd name="connsiteY9" fmla="*/ 548640 h 1041620"/>
              <a:gd name="connsiteX10" fmla="*/ 51684 w 55659"/>
              <a:gd name="connsiteY10" fmla="*/ 520810 h 1041620"/>
              <a:gd name="connsiteX11" fmla="*/ 55659 w 55659"/>
              <a:gd name="connsiteY11" fmla="*/ 306125 h 1041620"/>
              <a:gd name="connsiteX12" fmla="*/ 51684 w 55659"/>
              <a:gd name="connsiteY12" fmla="*/ 178904 h 1041620"/>
              <a:gd name="connsiteX13" fmla="*/ 47708 w 55659"/>
              <a:gd name="connsiteY13" fmla="*/ 163001 h 1041620"/>
              <a:gd name="connsiteX14" fmla="*/ 47708 w 55659"/>
              <a:gd name="connsiteY14" fmla="*/ 0 h 104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59" h="1041620">
                <a:moveTo>
                  <a:pt x="0" y="1041620"/>
                </a:moveTo>
                <a:cubicBezTo>
                  <a:pt x="1325" y="1028368"/>
                  <a:pt x="1951" y="1015027"/>
                  <a:pt x="3976" y="1001864"/>
                </a:cubicBezTo>
                <a:cubicBezTo>
                  <a:pt x="4613" y="997722"/>
                  <a:pt x="7630" y="994115"/>
                  <a:pt x="7951" y="989937"/>
                </a:cubicBezTo>
                <a:cubicBezTo>
                  <a:pt x="16266" y="881841"/>
                  <a:pt x="1708" y="929153"/>
                  <a:pt x="15903" y="886570"/>
                </a:cubicBezTo>
                <a:cubicBezTo>
                  <a:pt x="17228" y="878619"/>
                  <a:pt x="19076" y="870737"/>
                  <a:pt x="19878" y="862716"/>
                </a:cubicBezTo>
                <a:cubicBezTo>
                  <a:pt x="27152" y="789973"/>
                  <a:pt x="18488" y="828520"/>
                  <a:pt x="27830" y="791154"/>
                </a:cubicBezTo>
                <a:cubicBezTo>
                  <a:pt x="29155" y="769951"/>
                  <a:pt x="29581" y="748672"/>
                  <a:pt x="31805" y="727544"/>
                </a:cubicBezTo>
                <a:cubicBezTo>
                  <a:pt x="32244" y="723376"/>
                  <a:pt x="34959" y="719726"/>
                  <a:pt x="35781" y="715617"/>
                </a:cubicBezTo>
                <a:cubicBezTo>
                  <a:pt x="44920" y="669925"/>
                  <a:pt x="34750" y="702810"/>
                  <a:pt x="43732" y="675860"/>
                </a:cubicBezTo>
                <a:cubicBezTo>
                  <a:pt x="45057" y="633453"/>
                  <a:pt x="45535" y="591012"/>
                  <a:pt x="47708" y="548640"/>
                </a:cubicBezTo>
                <a:cubicBezTo>
                  <a:pt x="48188" y="539281"/>
                  <a:pt x="51377" y="530176"/>
                  <a:pt x="51684" y="520810"/>
                </a:cubicBezTo>
                <a:cubicBezTo>
                  <a:pt x="54029" y="449275"/>
                  <a:pt x="54334" y="377687"/>
                  <a:pt x="55659" y="306125"/>
                </a:cubicBezTo>
                <a:cubicBezTo>
                  <a:pt x="54334" y="263718"/>
                  <a:pt x="54037" y="221266"/>
                  <a:pt x="51684" y="178904"/>
                </a:cubicBezTo>
                <a:cubicBezTo>
                  <a:pt x="51381" y="173448"/>
                  <a:pt x="47829" y="168464"/>
                  <a:pt x="47708" y="163001"/>
                </a:cubicBezTo>
                <a:cubicBezTo>
                  <a:pt x="46501" y="108681"/>
                  <a:pt x="47708" y="54334"/>
                  <a:pt x="47708" y="0"/>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4438009" y="3131737"/>
            <a:ext cx="70571" cy="6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625049" y="4272748"/>
            <a:ext cx="971287" cy="307777"/>
          </a:xfrm>
          <a:prstGeom prst="rect">
            <a:avLst/>
          </a:prstGeom>
          <a:noFill/>
          <a:ln w="28575">
            <a:noFill/>
          </a:ln>
        </p:spPr>
        <p:txBody>
          <a:bodyPr wrap="square" rtlCol="0">
            <a:spAutoFit/>
          </a:bodyPr>
          <a:lstStyle/>
          <a:p>
            <a:pPr algn="r"/>
            <a:r>
              <a:rPr lang="en-GB" sz="1400" dirty="0" smtClean="0">
                <a:solidFill>
                  <a:srgbClr val="E85803"/>
                </a:solidFill>
                <a:latin typeface="Tahoma" panose="020B0604030504040204" pitchFamily="34" charset="0"/>
              </a:rPr>
              <a:t>Ovary</a:t>
            </a:r>
            <a:endParaRPr lang="en-GB" sz="1400" dirty="0">
              <a:solidFill>
                <a:srgbClr val="E85803"/>
              </a:solidFill>
              <a:latin typeface="Tahoma" panose="020B0604030504040204" pitchFamily="34" charset="0"/>
            </a:endParaRPr>
          </a:p>
        </p:txBody>
      </p:sp>
      <p:sp>
        <p:nvSpPr>
          <p:cNvPr id="14" name="TextBox 13"/>
          <p:cNvSpPr txBox="1"/>
          <p:nvPr/>
        </p:nvSpPr>
        <p:spPr>
          <a:xfrm>
            <a:off x="7152348" y="3311114"/>
            <a:ext cx="732020" cy="307777"/>
          </a:xfrm>
          <a:prstGeom prst="rect">
            <a:avLst/>
          </a:prstGeom>
          <a:noFill/>
          <a:ln w="28575">
            <a:noFill/>
          </a:ln>
        </p:spPr>
        <p:txBody>
          <a:bodyPr wrap="square" rtlCol="0">
            <a:spAutoFit/>
          </a:bodyPr>
          <a:lstStyle/>
          <a:p>
            <a:pPr algn="r"/>
            <a:r>
              <a:rPr lang="en-GB" sz="1400" dirty="0" smtClean="0">
                <a:solidFill>
                  <a:srgbClr val="E85803"/>
                </a:solidFill>
                <a:latin typeface="Tahoma" panose="020B0604030504040204" pitchFamily="34" charset="0"/>
              </a:rPr>
              <a:t>Style</a:t>
            </a:r>
            <a:endParaRPr lang="en-GB" sz="1400" dirty="0">
              <a:solidFill>
                <a:srgbClr val="E85803"/>
              </a:solidFill>
              <a:latin typeface="Tahoma" panose="020B0604030504040204" pitchFamily="34" charset="0"/>
            </a:endParaRPr>
          </a:p>
        </p:txBody>
      </p:sp>
      <p:sp>
        <p:nvSpPr>
          <p:cNvPr id="15" name="TextBox 14"/>
          <p:cNvSpPr txBox="1"/>
          <p:nvPr/>
        </p:nvSpPr>
        <p:spPr>
          <a:xfrm>
            <a:off x="6245655" y="4753519"/>
            <a:ext cx="936104" cy="307777"/>
          </a:xfrm>
          <a:prstGeom prst="rect">
            <a:avLst/>
          </a:prstGeom>
          <a:noFill/>
          <a:ln w="28575">
            <a:noFill/>
          </a:ln>
        </p:spPr>
        <p:txBody>
          <a:bodyPr wrap="square" rtlCol="0">
            <a:spAutoFit/>
          </a:bodyPr>
          <a:lstStyle/>
          <a:p>
            <a:pPr algn="r"/>
            <a:r>
              <a:rPr lang="en-GB" sz="1400" dirty="0" smtClean="0">
                <a:solidFill>
                  <a:srgbClr val="E85803"/>
                </a:solidFill>
                <a:latin typeface="Tahoma" panose="020B0604030504040204" pitchFamily="34" charset="0"/>
              </a:rPr>
              <a:t>Ovules</a:t>
            </a:r>
            <a:endParaRPr lang="en-GB" sz="1400" dirty="0">
              <a:solidFill>
                <a:srgbClr val="E85803"/>
              </a:solidFill>
              <a:latin typeface="Tahoma" panose="020B0604030504040204" pitchFamily="34" charset="0"/>
            </a:endParaRPr>
          </a:p>
        </p:txBody>
      </p:sp>
      <p:cxnSp>
        <p:nvCxnSpPr>
          <p:cNvPr id="16" name="Straight Connector 15"/>
          <p:cNvCxnSpPr/>
          <p:nvPr/>
        </p:nvCxnSpPr>
        <p:spPr>
          <a:xfrm flipV="1">
            <a:off x="4530986" y="3465004"/>
            <a:ext cx="2849326" cy="4609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4579152" y="4437112"/>
            <a:ext cx="2387313" cy="74376"/>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557214" y="4677843"/>
            <a:ext cx="1959002" cy="22956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1907704" y="4119605"/>
            <a:ext cx="2537075" cy="391883"/>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99592" y="4426636"/>
            <a:ext cx="1080120" cy="307777"/>
          </a:xfrm>
          <a:prstGeom prst="rect">
            <a:avLst/>
          </a:prstGeom>
          <a:noFill/>
          <a:ln w="28575">
            <a:noFill/>
          </a:ln>
        </p:spPr>
        <p:txBody>
          <a:bodyPr wrap="square" rtlCol="0">
            <a:spAutoFit/>
          </a:bodyPr>
          <a:lstStyle/>
          <a:p>
            <a:pPr algn="r"/>
            <a:r>
              <a:rPr lang="en-GB" sz="1400" dirty="0" smtClean="0">
                <a:solidFill>
                  <a:srgbClr val="E85803"/>
                </a:solidFill>
                <a:latin typeface="Tahoma" panose="020B0604030504040204" pitchFamily="34" charset="0"/>
              </a:rPr>
              <a:t>Pollen tube</a:t>
            </a:r>
            <a:endParaRPr lang="en-GB" sz="1400" dirty="0">
              <a:solidFill>
                <a:srgbClr val="E85803"/>
              </a:solidFill>
              <a:latin typeface="Tahoma" panose="020B0604030504040204" pitchFamily="34" charset="0"/>
            </a:endParaRPr>
          </a:p>
        </p:txBody>
      </p:sp>
      <p:sp>
        <p:nvSpPr>
          <p:cNvPr id="25" name="TextBox 24"/>
          <p:cNvSpPr txBox="1"/>
          <p:nvPr/>
        </p:nvSpPr>
        <p:spPr>
          <a:xfrm>
            <a:off x="6501200" y="2523197"/>
            <a:ext cx="1416096" cy="307777"/>
          </a:xfrm>
          <a:prstGeom prst="rect">
            <a:avLst/>
          </a:prstGeom>
          <a:noFill/>
          <a:ln w="28575">
            <a:noFill/>
          </a:ln>
        </p:spPr>
        <p:txBody>
          <a:bodyPr wrap="square" rtlCol="0">
            <a:spAutoFit/>
          </a:bodyPr>
          <a:lstStyle/>
          <a:p>
            <a:pPr algn="r"/>
            <a:r>
              <a:rPr lang="en-GB" sz="1400" dirty="0" smtClean="0">
                <a:solidFill>
                  <a:srgbClr val="E85803"/>
                </a:solidFill>
                <a:latin typeface="Tahoma" panose="020B0604030504040204" pitchFamily="34" charset="0"/>
              </a:rPr>
              <a:t>Pollen grain</a:t>
            </a:r>
            <a:endParaRPr lang="en-GB" sz="1400" dirty="0">
              <a:solidFill>
                <a:srgbClr val="E85803"/>
              </a:solidFill>
              <a:latin typeface="Tahoma" panose="020B0604030504040204" pitchFamily="34" charset="0"/>
            </a:endParaRPr>
          </a:p>
        </p:txBody>
      </p:sp>
      <p:cxnSp>
        <p:nvCxnSpPr>
          <p:cNvPr id="26" name="Straight Connector 25"/>
          <p:cNvCxnSpPr/>
          <p:nvPr/>
        </p:nvCxnSpPr>
        <p:spPr>
          <a:xfrm flipV="1">
            <a:off x="4473294" y="2683441"/>
            <a:ext cx="2402962" cy="4609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408268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9" fill="hold" nodeType="clickEffect">
                                  <p:stCondLst>
                                    <p:cond delay="0"/>
                                  </p:stCondLst>
                                  <p:childTnLst>
                                    <p:anim calcmode="lin" valueType="num">
                                      <p:cBhvr additive="base">
                                        <p:cTn id="6" dur="500"/>
                                        <p:tgtEl>
                                          <p:spTgt spid="5124"/>
                                        </p:tgtEl>
                                        <p:attrNameLst>
                                          <p:attrName>ppt_x</p:attrName>
                                        </p:attrNameLst>
                                      </p:cBhvr>
                                      <p:tavLst>
                                        <p:tav tm="0">
                                          <p:val>
                                            <p:strVal val="ppt_x"/>
                                          </p:val>
                                        </p:tav>
                                        <p:tav tm="100000">
                                          <p:val>
                                            <p:strVal val="0-ppt_w/2"/>
                                          </p:val>
                                        </p:tav>
                                      </p:tavLst>
                                    </p:anim>
                                    <p:anim calcmode="lin" valueType="num">
                                      <p:cBhvr additive="base">
                                        <p:cTn id="7" dur="500"/>
                                        <p:tgtEl>
                                          <p:spTgt spid="5124"/>
                                        </p:tgtEl>
                                        <p:attrNameLst>
                                          <p:attrName>ppt_y</p:attrName>
                                        </p:attrNameLst>
                                      </p:cBhvr>
                                      <p:tavLst>
                                        <p:tav tm="0">
                                          <p:val>
                                            <p:strVal val="ppt_y"/>
                                          </p:val>
                                        </p:tav>
                                        <p:tav tm="100000">
                                          <p:val>
                                            <p:strVal val="0-ppt_h/2"/>
                                          </p:val>
                                        </p:tav>
                                      </p:tavLst>
                                    </p:anim>
                                    <p:set>
                                      <p:cBhvr>
                                        <p:cTn id="8" dur="1" fill="hold">
                                          <p:stCondLst>
                                            <p:cond delay="499"/>
                                          </p:stCondLst>
                                        </p:cTn>
                                        <p:tgtEl>
                                          <p:spTgt spid="512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7.22222E-6 -1.13347E-6 C 0.00711 0.00324 0.00104 0.02383 -7.22222E-6 0.03146 C 0.00034 0.03794 0.00017 0.04465 0.00086 0.05112 C 0.00104 0.05344 0.0026 0.05806 0.0026 0.05806 C 0.00225 0.07379 0.00225 0.08975 0.00173 0.10548 C 0.00156 0.10919 -0.00018 0.11589 -0.00087 0.11936 C -0.0014 0.12168 -0.00261 0.1263 -0.00261 0.1263 C -0.00226 0.13694 0.00069 0.16193 -0.00087 0.17396 C -0.00105 0.17534 -0.00209 0.17627 -0.00261 0.17743 C -0.00469 0.18298 -0.00608 0.19223 -0.00608 0.19824 " pathEditMode="relative" ptsTypes="fffffffffA">
                                      <p:cBhvr>
                                        <p:cTn id="20" dur="2000" fill="hold"/>
                                        <p:tgtEl>
                                          <p:spTgt spid="512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764704"/>
            <a:ext cx="8194608" cy="5544616"/>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03180" y="1240976"/>
            <a:ext cx="8194608" cy="4031873"/>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Activity 1: Practical exploration</a:t>
            </a:r>
          </a:p>
          <a:p>
            <a:pPr algn="ctr"/>
            <a:endParaRPr lang="en-GB" sz="2400" b="1" dirty="0" smtClean="0">
              <a:solidFill>
                <a:srgbClr val="FF0000"/>
              </a:solidFill>
              <a:latin typeface="Tahoma" panose="020B0604030504040204" pitchFamily="34" charset="0"/>
            </a:endParaRPr>
          </a:p>
          <a:p>
            <a:pPr algn="ctr"/>
            <a:r>
              <a:rPr lang="en-GB" sz="2000" dirty="0">
                <a:latin typeface="Tahoma" panose="020B0604030504040204" pitchFamily="34" charset="0"/>
              </a:rPr>
              <a:t>C</a:t>
            </a:r>
            <a:r>
              <a:rPr lang="en-GB" sz="2000" dirty="0" smtClean="0">
                <a:latin typeface="Tahoma" panose="020B0604030504040204" pitchFamily="34" charset="0"/>
              </a:rPr>
              <a:t>arefully dissect your </a:t>
            </a:r>
            <a:r>
              <a:rPr lang="en-GB" sz="2000" dirty="0">
                <a:latin typeface="Tahoma" panose="020B0604030504040204" pitchFamily="34" charset="0"/>
              </a:rPr>
              <a:t>flower and examine each part using a magnifier. </a:t>
            </a:r>
            <a:endParaRPr lang="en-GB" sz="2000" dirty="0" smtClean="0">
              <a:latin typeface="Tahoma" panose="020B0604030504040204" pitchFamily="34" charset="0"/>
            </a:endParaRPr>
          </a:p>
          <a:p>
            <a:pPr algn="ctr"/>
            <a:r>
              <a:rPr lang="en-GB" sz="2000" dirty="0">
                <a:latin typeface="Tahoma" panose="020B0604030504040204" pitchFamily="34" charset="0"/>
              </a:rPr>
              <a:t>A</a:t>
            </a:r>
            <a:r>
              <a:rPr lang="en-GB" sz="2000" dirty="0" smtClean="0">
                <a:latin typeface="Tahoma" panose="020B0604030504040204" pitchFamily="34" charset="0"/>
              </a:rPr>
              <a:t>rrange </a:t>
            </a:r>
            <a:r>
              <a:rPr lang="en-GB" sz="2000" dirty="0">
                <a:latin typeface="Tahoma" panose="020B0604030504040204" pitchFamily="34" charset="0"/>
              </a:rPr>
              <a:t>each dissected part </a:t>
            </a:r>
            <a:r>
              <a:rPr lang="en-GB" sz="2000" dirty="0" smtClean="0">
                <a:latin typeface="Tahoma" panose="020B0604030504040204" pitchFamily="34" charset="0"/>
              </a:rPr>
              <a:t>separately </a:t>
            </a:r>
            <a:r>
              <a:rPr lang="en-GB" sz="2000" dirty="0">
                <a:latin typeface="Tahoma" panose="020B0604030504040204" pitchFamily="34" charset="0"/>
              </a:rPr>
              <a:t>on </a:t>
            </a:r>
            <a:r>
              <a:rPr lang="en-GB" sz="2000" dirty="0" smtClean="0">
                <a:latin typeface="Tahoma" panose="020B0604030504040204" pitchFamily="34" charset="0"/>
              </a:rPr>
              <a:t>your large strip </a:t>
            </a:r>
            <a:r>
              <a:rPr lang="en-GB" sz="2000" dirty="0">
                <a:latin typeface="Tahoma" panose="020B0604030504040204" pitchFamily="34" charset="0"/>
              </a:rPr>
              <a:t>of paper and label them to make a </a:t>
            </a:r>
            <a:r>
              <a:rPr lang="en-GB" sz="2000" dirty="0" smtClean="0">
                <a:latin typeface="Tahoma" panose="020B0604030504040204" pitchFamily="34" charset="0"/>
              </a:rPr>
              <a:t>poster for the working wall.</a:t>
            </a:r>
          </a:p>
          <a:p>
            <a:pPr algn="ctr"/>
            <a:endParaRPr lang="en-GB" sz="2000" dirty="0" smtClean="0">
              <a:latin typeface="Tahoma" panose="020B0604030504040204" pitchFamily="34" charset="0"/>
            </a:endParaRPr>
          </a:p>
          <a:p>
            <a:pPr algn="ctr"/>
            <a:r>
              <a:rPr lang="en-GB" sz="2000" dirty="0" smtClean="0">
                <a:latin typeface="Tahoma" panose="020B0604030504040204" pitchFamily="34" charset="0"/>
              </a:rPr>
              <a:t>While you are working, discuss </a:t>
            </a:r>
            <a:r>
              <a:rPr lang="en-GB" sz="2000" dirty="0">
                <a:latin typeface="Tahoma" panose="020B0604030504040204" pitchFamily="34" charset="0"/>
              </a:rPr>
              <a:t>the parts </a:t>
            </a:r>
            <a:r>
              <a:rPr lang="en-GB" sz="2000" dirty="0" smtClean="0">
                <a:latin typeface="Tahoma" panose="020B0604030504040204" pitchFamily="34" charset="0"/>
              </a:rPr>
              <a:t>you </a:t>
            </a:r>
            <a:r>
              <a:rPr lang="en-GB" sz="2000" dirty="0">
                <a:latin typeface="Tahoma" panose="020B0604030504040204" pitchFamily="34" charset="0"/>
              </a:rPr>
              <a:t>are labelling and how they are involved in </a:t>
            </a:r>
            <a:r>
              <a:rPr lang="en-GB" sz="2000" b="1" dirty="0">
                <a:latin typeface="Tahoma" panose="020B0604030504040204" pitchFamily="34" charset="0"/>
              </a:rPr>
              <a:t>pollination</a:t>
            </a:r>
            <a:r>
              <a:rPr lang="en-GB" sz="2000" dirty="0">
                <a:latin typeface="Tahoma" panose="020B0604030504040204" pitchFamily="34" charset="0"/>
              </a:rPr>
              <a:t> and </a:t>
            </a:r>
            <a:r>
              <a:rPr lang="en-GB" sz="2000" b="1" dirty="0" smtClean="0">
                <a:latin typeface="Tahoma" panose="020B0604030504040204" pitchFamily="34" charset="0"/>
              </a:rPr>
              <a:t>fertilisation.</a:t>
            </a:r>
            <a:endParaRPr lang="en-GB" sz="2000" b="1" dirty="0">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endParaRPr lang="en-GB" sz="2000" dirty="0" smtClean="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827" t="2023" r="12214" b="82223"/>
          <a:stretch/>
        </p:blipFill>
        <p:spPr bwMode="auto">
          <a:xfrm>
            <a:off x="1673114" y="4509120"/>
            <a:ext cx="5812076" cy="1546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1372572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1118" y="908720"/>
            <a:ext cx="8194608" cy="561662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61118" y="1244713"/>
            <a:ext cx="8194608" cy="2862322"/>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Activity 2: </a:t>
            </a:r>
            <a:r>
              <a:rPr lang="en-GB" sz="3600" b="1" dirty="0">
                <a:solidFill>
                  <a:srgbClr val="E85803"/>
                </a:solidFill>
                <a:latin typeface="Tahoma" panose="020B0604030504040204" pitchFamily="34" charset="0"/>
              </a:rPr>
              <a:t>A</a:t>
            </a:r>
            <a:r>
              <a:rPr lang="en-GB" sz="3600" b="1" dirty="0" smtClean="0">
                <a:solidFill>
                  <a:srgbClr val="E85803"/>
                </a:solidFill>
                <a:latin typeface="Tahoma" panose="020B0604030504040204" pitchFamily="34" charset="0"/>
              </a:rPr>
              <a:t>pplication of learning</a:t>
            </a:r>
          </a:p>
          <a:p>
            <a:pPr algn="ctr"/>
            <a:endParaRPr lang="en-GB" sz="2000" dirty="0">
              <a:solidFill>
                <a:srgbClr val="4F81BD"/>
              </a:solidFill>
              <a:latin typeface="Tahoma" panose="020B0604030504040204" pitchFamily="34" charset="0"/>
            </a:endParaRPr>
          </a:p>
          <a:p>
            <a:pPr algn="ctr"/>
            <a:r>
              <a:rPr lang="en-US" sz="2000" dirty="0">
                <a:latin typeface="Tahoma" panose="020B0604030504040204" pitchFamily="34" charset="0"/>
              </a:rPr>
              <a:t>U</a:t>
            </a:r>
            <a:r>
              <a:rPr lang="en-US" sz="2000" dirty="0" smtClean="0">
                <a:latin typeface="Tahoma" panose="020B0604030504040204" pitchFamily="34" charset="0"/>
              </a:rPr>
              <a:t>se your </a:t>
            </a:r>
            <a:r>
              <a:rPr lang="en-US" sz="2000" dirty="0">
                <a:latin typeface="Tahoma" panose="020B0604030504040204" pitchFamily="34" charset="0"/>
              </a:rPr>
              <a:t>learning </a:t>
            </a:r>
            <a:r>
              <a:rPr lang="en-US" sz="2000" dirty="0" smtClean="0">
                <a:latin typeface="Tahoma" panose="020B0604030504040204" pitchFamily="34" charset="0"/>
              </a:rPr>
              <a:t>to </a:t>
            </a:r>
            <a:r>
              <a:rPr lang="en-GB" sz="2000" dirty="0" smtClean="0">
                <a:latin typeface="Tahoma" panose="020B0604030504040204" pitchFamily="34" charset="0"/>
              </a:rPr>
              <a:t>build a flower out of recycled materials. Use the sticky labels to label all the parts of your flower.</a:t>
            </a:r>
          </a:p>
          <a:p>
            <a:pPr algn="ctr"/>
            <a:endParaRPr lang="en-GB" sz="2400" dirty="0">
              <a:latin typeface="Tahoma" panose="020B0604030504040204" pitchFamily="34" charset="0"/>
            </a:endParaRPr>
          </a:p>
          <a:p>
            <a:pPr algn="ctr"/>
            <a:r>
              <a:rPr lang="en-GB" sz="2000" dirty="0" smtClean="0">
                <a:latin typeface="Tahoma" panose="020B0604030504040204" pitchFamily="34" charset="0"/>
              </a:rPr>
              <a:t>At the end of the lesson, your group will use your flower sculpture to teach the rest of the class what you have learnt about reproduction in flowering plants.</a:t>
            </a:r>
            <a:endParaRPr lang="en-GB" sz="2000" dirty="0">
              <a:latin typeface="Tahoma" panose="020B0604030504040204" pitchFamily="34" charset="0"/>
            </a:endParaRPr>
          </a:p>
        </p:txBody>
      </p:sp>
      <p:pic>
        <p:nvPicPr>
          <p:cNvPr id="717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523"/>
          <a:stretch/>
        </p:blipFill>
        <p:spPr bwMode="auto">
          <a:xfrm rot="957392">
            <a:off x="3398648" y="4386554"/>
            <a:ext cx="2319547" cy="204059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9045203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764704"/>
            <a:ext cx="8194608" cy="561662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19323" y="1041464"/>
            <a:ext cx="7272808" cy="2123658"/>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Vertical Relay!</a:t>
            </a:r>
            <a:endParaRPr lang="en-GB" sz="3200" b="1" dirty="0">
              <a:solidFill>
                <a:srgbClr val="E85803"/>
              </a:solidFill>
              <a:latin typeface="Tahoma" panose="020B0604030504040204" pitchFamily="34" charset="0"/>
            </a:endParaRPr>
          </a:p>
          <a:p>
            <a:pPr algn="ctr"/>
            <a:endParaRPr lang="en-GB" sz="1000" dirty="0" smtClean="0">
              <a:solidFill>
                <a:srgbClr val="4F81BD"/>
              </a:solidFill>
              <a:latin typeface="Tahoma" panose="020B0604030504040204" pitchFamily="34" charset="0"/>
            </a:endParaRPr>
          </a:p>
          <a:p>
            <a:pPr algn="ctr"/>
            <a:r>
              <a:rPr lang="en-GB" dirty="0" smtClean="0">
                <a:latin typeface="Tahoma" panose="020B0604030504040204" pitchFamily="34" charset="0"/>
              </a:rPr>
              <a:t>Let’s see what you have learnt about plant reproduction today with a vertical relay!</a:t>
            </a: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5311" y="2492896"/>
            <a:ext cx="4480831" cy="4068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494159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74696" y="332656"/>
            <a:ext cx="8194608" cy="604867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95572" y="476672"/>
            <a:ext cx="7920880" cy="221599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Learning Objective:</a:t>
            </a:r>
          </a:p>
          <a:p>
            <a:pPr algn="ctr"/>
            <a:endParaRPr lang="en-GB" sz="3600" b="1" dirty="0">
              <a:solidFill>
                <a:srgbClr val="FF3399"/>
              </a:solidFill>
              <a:latin typeface="Tahoma" panose="020B0604030504040204" pitchFamily="34" charset="0"/>
            </a:endParaRPr>
          </a:p>
          <a:p>
            <a:pPr algn="ctr"/>
            <a:endParaRPr lang="en-GB" sz="1000" dirty="0" smtClean="0">
              <a:latin typeface="Tahoma" panose="020B0604030504040204" pitchFamily="34" charset="0"/>
            </a:endParaRPr>
          </a:p>
          <a:p>
            <a:pPr algn="ctr"/>
            <a:r>
              <a:rPr lang="en-GB" sz="2800" dirty="0">
                <a:latin typeface="Tahoma" panose="020B0604030504040204" pitchFamily="34" charset="0"/>
              </a:rPr>
              <a:t>To explore the part that flowers play in the life cycle of flowering </a:t>
            </a:r>
            <a:r>
              <a:rPr lang="en-GB" sz="2800" dirty="0" smtClean="0">
                <a:latin typeface="Tahoma" panose="020B0604030504040204" pitchFamily="34" charset="0"/>
              </a:rPr>
              <a:t>plants</a:t>
            </a:r>
            <a:endParaRPr lang="en-GB" sz="2800" dirty="0">
              <a:latin typeface="Tahoma" panose="020B060403050404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808" y="3068960"/>
            <a:ext cx="4144407" cy="275812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14035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58708" y="266854"/>
            <a:ext cx="8194608" cy="604867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95572" y="641174"/>
            <a:ext cx="7920880" cy="3600986"/>
          </a:xfrm>
          <a:prstGeom prst="rect">
            <a:avLst/>
          </a:prstGeom>
          <a:noFill/>
          <a:ln>
            <a:noFill/>
          </a:ln>
        </p:spPr>
        <p:txBody>
          <a:bodyPr wrap="square" rtlCol="0">
            <a:spAutoFit/>
          </a:bodyPr>
          <a:lstStyle/>
          <a:p>
            <a:pPr algn="ctr">
              <a:lnSpc>
                <a:spcPct val="150000"/>
              </a:lnSpc>
            </a:pPr>
            <a:r>
              <a:rPr lang="en-GB" sz="4000" b="1" dirty="0" smtClean="0">
                <a:solidFill>
                  <a:srgbClr val="E85803"/>
                </a:solidFill>
                <a:latin typeface="Tahoma" panose="020B0604030504040204" pitchFamily="34" charset="0"/>
              </a:rPr>
              <a:t>Seeds</a:t>
            </a:r>
          </a:p>
          <a:p>
            <a:pPr algn="ctr"/>
            <a:r>
              <a:rPr lang="en-GB" sz="2400" dirty="0" smtClean="0">
                <a:latin typeface="Tahoma" panose="020B0604030504040204" pitchFamily="34" charset="0"/>
              </a:rPr>
              <a:t>Seeds are little packets of life. Each one </a:t>
            </a:r>
            <a:r>
              <a:rPr lang="en-GB" sz="2400" dirty="0">
                <a:latin typeface="Tahoma" panose="020B0604030504040204" pitchFamily="34" charset="0"/>
              </a:rPr>
              <a:t>has the potential to become a brand new </a:t>
            </a:r>
            <a:r>
              <a:rPr lang="en-GB" sz="2400" dirty="0" smtClean="0">
                <a:latin typeface="Tahoma" panose="020B0604030504040204" pitchFamily="34" charset="0"/>
              </a:rPr>
              <a:t>plant.</a:t>
            </a:r>
          </a:p>
          <a:p>
            <a:pPr algn="ctr"/>
            <a:endParaRPr lang="en-GB" sz="2400" dirty="0">
              <a:latin typeface="Tahoma" panose="020B0604030504040204" pitchFamily="34" charset="0"/>
            </a:endParaRPr>
          </a:p>
          <a:p>
            <a:pPr algn="ctr"/>
            <a:r>
              <a:rPr lang="en-GB" sz="2400" b="1" dirty="0" smtClean="0">
                <a:solidFill>
                  <a:srgbClr val="E85803"/>
                </a:solidFill>
                <a:latin typeface="Tahoma" panose="020B0604030504040204" pitchFamily="34" charset="0"/>
              </a:rPr>
              <a:t>Where do seeds come from?</a:t>
            </a:r>
          </a:p>
          <a:p>
            <a:pPr algn="ctr"/>
            <a:endParaRPr lang="en-GB" sz="2400" dirty="0" smtClean="0">
              <a:solidFill>
                <a:schemeClr val="accent1"/>
              </a:solidFill>
              <a:latin typeface="Tahoma" panose="020B0604030504040204" pitchFamily="34" charset="0"/>
            </a:endParaRPr>
          </a:p>
          <a:p>
            <a:pPr algn="ctr"/>
            <a:endParaRPr lang="en-GB" sz="2400" dirty="0">
              <a:solidFill>
                <a:schemeClr val="accent1"/>
              </a:solidFill>
              <a:latin typeface="Tahoma" panose="020B0604030504040204" pitchFamily="34" charset="0"/>
            </a:endParaRPr>
          </a:p>
          <a:p>
            <a:pPr algn="ctr"/>
            <a:endParaRPr lang="en-GB" sz="2400" dirty="0" smtClean="0">
              <a:solidFill>
                <a:schemeClr val="accent1"/>
              </a:solidFill>
              <a:latin typeface="Tahoma" panose="020B060403050404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13248" y="3501008"/>
            <a:ext cx="4685527" cy="312368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757122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565510"/>
            <a:ext cx="8496944"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68988" y="724915"/>
            <a:ext cx="7272808" cy="707886"/>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Parts of the flower</a:t>
            </a:r>
            <a:endParaRPr lang="en-GB" sz="4000" b="1" dirty="0">
              <a:solidFill>
                <a:srgbClr val="E85803"/>
              </a:solidFill>
              <a:latin typeface="Tahoma" panose="020B060403050404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276" y="1421577"/>
            <a:ext cx="6334092" cy="5751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83568" y="1309690"/>
            <a:ext cx="1728192" cy="400110"/>
          </a:xfrm>
          <a:prstGeom prst="rect">
            <a:avLst/>
          </a:prstGeom>
          <a:noFill/>
        </p:spPr>
        <p:txBody>
          <a:bodyPr wrap="square" rtlCol="0">
            <a:spAutoFit/>
          </a:bodyPr>
          <a:lstStyle/>
          <a:p>
            <a:r>
              <a:rPr lang="en-GB" sz="2000" dirty="0" smtClean="0">
                <a:solidFill>
                  <a:srgbClr val="E85803"/>
                </a:solidFill>
                <a:latin typeface="Tahoma" panose="020B0604030504040204" pitchFamily="34" charset="0"/>
              </a:rPr>
              <a:t>Stamen</a:t>
            </a:r>
            <a:endParaRPr lang="en-GB" sz="2000" dirty="0">
              <a:solidFill>
                <a:srgbClr val="E85803"/>
              </a:solidFill>
              <a:latin typeface="Tahoma" panose="020B0604030504040204" pitchFamily="34" charset="0"/>
            </a:endParaRPr>
          </a:p>
        </p:txBody>
      </p:sp>
      <p:sp>
        <p:nvSpPr>
          <p:cNvPr id="10" name="TextBox 9"/>
          <p:cNvSpPr txBox="1"/>
          <p:nvPr/>
        </p:nvSpPr>
        <p:spPr>
          <a:xfrm>
            <a:off x="6898497" y="2053724"/>
            <a:ext cx="1489927" cy="400110"/>
          </a:xfrm>
          <a:prstGeom prst="rect">
            <a:avLst/>
          </a:prstGeom>
          <a:noFill/>
        </p:spPr>
        <p:txBody>
          <a:bodyPr wrap="square" rtlCol="0">
            <a:spAutoFit/>
          </a:bodyPr>
          <a:lstStyle/>
          <a:p>
            <a:pPr algn="r"/>
            <a:r>
              <a:rPr lang="en-GB" sz="2000" dirty="0" smtClean="0">
                <a:solidFill>
                  <a:srgbClr val="E85803"/>
                </a:solidFill>
                <a:latin typeface="Tahoma" panose="020B0604030504040204" pitchFamily="34" charset="0"/>
              </a:rPr>
              <a:t>Carpel</a:t>
            </a:r>
            <a:endParaRPr lang="en-GB" sz="2000" dirty="0">
              <a:solidFill>
                <a:srgbClr val="E85803"/>
              </a:solidFill>
              <a:latin typeface="Tahoma" panose="020B0604030504040204" pitchFamily="34" charset="0"/>
            </a:endParaRPr>
          </a:p>
        </p:txBody>
      </p:sp>
      <p:sp>
        <p:nvSpPr>
          <p:cNvPr id="11" name="TextBox 10"/>
          <p:cNvSpPr txBox="1"/>
          <p:nvPr/>
        </p:nvSpPr>
        <p:spPr>
          <a:xfrm>
            <a:off x="6839431" y="3357448"/>
            <a:ext cx="1402365" cy="400110"/>
          </a:xfrm>
          <a:prstGeom prst="rect">
            <a:avLst/>
          </a:prstGeom>
          <a:noFill/>
        </p:spPr>
        <p:txBody>
          <a:bodyPr wrap="square" rtlCol="0">
            <a:spAutoFit/>
          </a:bodyPr>
          <a:lstStyle/>
          <a:p>
            <a:pPr algn="r"/>
            <a:r>
              <a:rPr lang="en-GB" sz="2000" dirty="0" smtClean="0">
                <a:solidFill>
                  <a:srgbClr val="0070C0"/>
                </a:solidFill>
                <a:latin typeface="Tahoma" panose="020B0604030504040204" pitchFamily="34" charset="0"/>
              </a:rPr>
              <a:t>Ovary</a:t>
            </a:r>
            <a:endParaRPr lang="en-GB" sz="2000" dirty="0">
              <a:solidFill>
                <a:srgbClr val="0070C0"/>
              </a:solidFill>
              <a:latin typeface="Tahoma" panose="020B0604030504040204" pitchFamily="34" charset="0"/>
            </a:endParaRPr>
          </a:p>
        </p:txBody>
      </p:sp>
      <p:sp>
        <p:nvSpPr>
          <p:cNvPr id="13" name="TextBox 12"/>
          <p:cNvSpPr txBox="1"/>
          <p:nvPr/>
        </p:nvSpPr>
        <p:spPr>
          <a:xfrm>
            <a:off x="6839431" y="4208962"/>
            <a:ext cx="1872208" cy="400110"/>
          </a:xfrm>
          <a:prstGeom prst="rect">
            <a:avLst/>
          </a:prstGeom>
          <a:noFill/>
        </p:spPr>
        <p:txBody>
          <a:bodyPr wrap="square" rtlCol="0">
            <a:spAutoFit/>
          </a:bodyPr>
          <a:lstStyle/>
          <a:p>
            <a:pPr algn="r"/>
            <a:r>
              <a:rPr lang="en-GB" sz="2000" dirty="0" smtClean="0">
                <a:solidFill>
                  <a:srgbClr val="0070C0"/>
                </a:solidFill>
                <a:latin typeface="Tahoma" panose="020B0604030504040204" pitchFamily="34" charset="0"/>
              </a:rPr>
              <a:t>Ovules</a:t>
            </a:r>
            <a:endParaRPr lang="en-GB" sz="2000" dirty="0">
              <a:solidFill>
                <a:srgbClr val="0070C0"/>
              </a:solidFill>
              <a:latin typeface="Tahoma" panose="020B0604030504040204" pitchFamily="34" charset="0"/>
            </a:endParaRPr>
          </a:p>
        </p:txBody>
      </p:sp>
      <p:sp>
        <p:nvSpPr>
          <p:cNvPr id="14" name="TextBox 13"/>
          <p:cNvSpPr txBox="1"/>
          <p:nvPr/>
        </p:nvSpPr>
        <p:spPr>
          <a:xfrm>
            <a:off x="395536" y="3897366"/>
            <a:ext cx="1872208" cy="400110"/>
          </a:xfrm>
          <a:prstGeom prst="rect">
            <a:avLst/>
          </a:prstGeom>
          <a:noFill/>
        </p:spPr>
        <p:txBody>
          <a:bodyPr wrap="square" rtlCol="0">
            <a:spAutoFit/>
          </a:bodyPr>
          <a:lstStyle/>
          <a:p>
            <a:r>
              <a:rPr lang="en-GB" sz="2000" dirty="0" smtClean="0">
                <a:solidFill>
                  <a:srgbClr val="0070C0"/>
                </a:solidFill>
                <a:latin typeface="Tahoma" panose="020B0604030504040204" pitchFamily="34" charset="0"/>
              </a:rPr>
              <a:t>Petals</a:t>
            </a:r>
            <a:endParaRPr lang="en-GB" sz="2000" dirty="0">
              <a:solidFill>
                <a:srgbClr val="0070C0"/>
              </a:solidFill>
              <a:latin typeface="Tahoma" panose="020B0604030504040204" pitchFamily="34" charset="0"/>
            </a:endParaRPr>
          </a:p>
        </p:txBody>
      </p:sp>
      <p:sp>
        <p:nvSpPr>
          <p:cNvPr id="15" name="TextBox 14"/>
          <p:cNvSpPr txBox="1"/>
          <p:nvPr/>
        </p:nvSpPr>
        <p:spPr>
          <a:xfrm>
            <a:off x="395536" y="4741974"/>
            <a:ext cx="1872208" cy="400110"/>
          </a:xfrm>
          <a:prstGeom prst="rect">
            <a:avLst/>
          </a:prstGeom>
          <a:noFill/>
        </p:spPr>
        <p:txBody>
          <a:bodyPr wrap="square" rtlCol="0">
            <a:spAutoFit/>
          </a:bodyPr>
          <a:lstStyle/>
          <a:p>
            <a:r>
              <a:rPr lang="en-GB" sz="2000" dirty="0" smtClean="0">
                <a:solidFill>
                  <a:srgbClr val="0070C0"/>
                </a:solidFill>
                <a:latin typeface="Tahoma" panose="020B0604030504040204" pitchFamily="34" charset="0"/>
              </a:rPr>
              <a:t>Sepals</a:t>
            </a:r>
            <a:endParaRPr lang="en-GB" sz="2000" dirty="0">
              <a:solidFill>
                <a:srgbClr val="0070C0"/>
              </a:solidFill>
              <a:latin typeface="Tahoma" panose="020B0604030504040204" pitchFamily="34" charset="0"/>
            </a:endParaRPr>
          </a:p>
        </p:txBody>
      </p:sp>
      <p:cxnSp>
        <p:nvCxnSpPr>
          <p:cNvPr id="16" name="Straight Connector 15"/>
          <p:cNvCxnSpPr>
            <a:stCxn id="2" idx="2"/>
          </p:cNvCxnSpPr>
          <p:nvPr/>
        </p:nvCxnSpPr>
        <p:spPr>
          <a:xfrm>
            <a:off x="1547664" y="1709800"/>
            <a:ext cx="2376264" cy="108795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1187624" y="3469784"/>
            <a:ext cx="1800200" cy="62763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1210932" y="4409017"/>
            <a:ext cx="2208940" cy="533012"/>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605392" y="2253779"/>
            <a:ext cx="2823620" cy="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4788024" y="3587478"/>
            <a:ext cx="2640988" cy="7437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572000" y="3949886"/>
            <a:ext cx="3262601" cy="45913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898497" y="1432801"/>
            <a:ext cx="1561935" cy="400110"/>
          </a:xfrm>
          <a:prstGeom prst="rect">
            <a:avLst/>
          </a:prstGeom>
          <a:noFill/>
        </p:spPr>
        <p:txBody>
          <a:bodyPr wrap="square" rtlCol="0">
            <a:spAutoFit/>
          </a:bodyPr>
          <a:lstStyle/>
          <a:p>
            <a:pPr algn="r"/>
            <a:r>
              <a:rPr lang="en-GB" sz="2000" dirty="0" smtClean="0">
                <a:solidFill>
                  <a:srgbClr val="0070C0"/>
                </a:solidFill>
                <a:latin typeface="Tahoma" panose="020B0604030504040204" pitchFamily="34" charset="0"/>
              </a:rPr>
              <a:t>Stigma</a:t>
            </a:r>
            <a:endParaRPr lang="en-GB" sz="2000" dirty="0">
              <a:solidFill>
                <a:srgbClr val="0070C0"/>
              </a:solidFill>
              <a:latin typeface="Tahoma" panose="020B0604030504040204" pitchFamily="34" charset="0"/>
            </a:endParaRPr>
          </a:p>
        </p:txBody>
      </p:sp>
      <p:cxnSp>
        <p:nvCxnSpPr>
          <p:cNvPr id="44" name="Straight Connector 43"/>
          <p:cNvCxnSpPr/>
          <p:nvPr/>
        </p:nvCxnSpPr>
        <p:spPr>
          <a:xfrm>
            <a:off x="4572000" y="1709800"/>
            <a:ext cx="2857012" cy="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127950"/>
            <a:ext cx="1619672" cy="1225997"/>
          </a:xfrm>
          <a:prstGeom prst="rect">
            <a:avLst/>
          </a:prstGeom>
        </p:spPr>
      </p:pic>
    </p:spTree>
    <p:extLst>
      <p:ext uri="{BB962C8B-B14F-4D97-AF65-F5344CB8AC3E}">
        <p14:creationId xmlns:p14="http://schemas.microsoft.com/office/powerpoint/2010/main" val="77577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3" grpId="0"/>
      <p:bldP spid="14" grpId="0"/>
      <p:bldP spid="15"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565510"/>
            <a:ext cx="8496944"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68988" y="724915"/>
            <a:ext cx="7272808" cy="707886"/>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The Stamen</a:t>
            </a:r>
            <a:endParaRPr lang="en-GB" sz="4000" b="1" dirty="0">
              <a:solidFill>
                <a:srgbClr val="E85803"/>
              </a:solidFill>
              <a:latin typeface="Tahoma" panose="020B060403050404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276" y="1421577"/>
            <a:ext cx="6334092" cy="5751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83568" y="1309690"/>
            <a:ext cx="1728192" cy="400110"/>
          </a:xfrm>
          <a:prstGeom prst="rect">
            <a:avLst/>
          </a:prstGeom>
          <a:noFill/>
        </p:spPr>
        <p:txBody>
          <a:bodyPr wrap="square" rtlCol="0">
            <a:spAutoFit/>
          </a:bodyPr>
          <a:lstStyle/>
          <a:p>
            <a:r>
              <a:rPr lang="en-GB" sz="2000" dirty="0" smtClean="0">
                <a:solidFill>
                  <a:srgbClr val="E85803"/>
                </a:solidFill>
                <a:latin typeface="Tahoma" panose="020B0604030504040204" pitchFamily="34" charset="0"/>
              </a:rPr>
              <a:t>Stamen</a:t>
            </a:r>
            <a:endParaRPr lang="en-GB" sz="2000" dirty="0">
              <a:solidFill>
                <a:srgbClr val="E85803"/>
              </a:solidFill>
              <a:latin typeface="Tahoma" panose="020B0604030504040204" pitchFamily="34" charset="0"/>
            </a:endParaRPr>
          </a:p>
        </p:txBody>
      </p:sp>
      <p:cxnSp>
        <p:nvCxnSpPr>
          <p:cNvPr id="16" name="Straight Connector 15"/>
          <p:cNvCxnSpPr>
            <a:stCxn id="2" idx="2"/>
          </p:cNvCxnSpPr>
          <p:nvPr/>
        </p:nvCxnSpPr>
        <p:spPr>
          <a:xfrm>
            <a:off x="1547664" y="1709800"/>
            <a:ext cx="2376264" cy="108795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022642" y="3661854"/>
            <a:ext cx="2448272" cy="1908215"/>
          </a:xfrm>
          <a:prstGeom prst="rect">
            <a:avLst/>
          </a:prstGeom>
          <a:noFill/>
        </p:spPr>
        <p:txBody>
          <a:bodyPr wrap="square" rtlCol="0">
            <a:spAutoFit/>
          </a:bodyPr>
          <a:lstStyle/>
          <a:p>
            <a:pPr algn="ctr" fontAlgn="ctr"/>
            <a:r>
              <a:rPr lang="en-GB" sz="2000" dirty="0">
                <a:latin typeface="Tahoma" panose="020B0604030504040204" pitchFamily="34" charset="0"/>
              </a:rPr>
              <a:t>The </a:t>
            </a:r>
            <a:r>
              <a:rPr lang="en-GB" sz="2000" dirty="0" smtClean="0">
                <a:latin typeface="Tahoma" panose="020B0604030504040204" pitchFamily="34" charset="0"/>
              </a:rPr>
              <a:t>stamen is the male part </a:t>
            </a:r>
            <a:r>
              <a:rPr lang="en-GB" sz="2000" dirty="0">
                <a:latin typeface="Tahoma" panose="020B0604030504040204" pitchFamily="34" charset="0"/>
              </a:rPr>
              <a:t>of the </a:t>
            </a:r>
            <a:r>
              <a:rPr lang="en-GB" sz="2000" dirty="0" smtClean="0">
                <a:latin typeface="Tahoma" panose="020B0604030504040204" pitchFamily="34" charset="0"/>
              </a:rPr>
              <a:t>flower. Pollen grains are produced by the stamens.</a:t>
            </a:r>
            <a:endParaRPr lang="en-GB" sz="2000" dirty="0">
              <a:latin typeface="Tahoma" panose="020B0604030504040204" pitchFamily="34" charset="0"/>
            </a:endParaRPr>
          </a:p>
          <a:p>
            <a:endParaRPr lang="en-GB"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6127344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637560"/>
            <a:ext cx="8496944" cy="6192688"/>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68988" y="796965"/>
            <a:ext cx="7272808" cy="707886"/>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The Carpel</a:t>
            </a:r>
            <a:endParaRPr lang="en-GB" sz="4000" b="1" dirty="0">
              <a:solidFill>
                <a:srgbClr val="E85803"/>
              </a:solidFill>
              <a:latin typeface="Tahoma" panose="020B060403050404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276" y="1493627"/>
            <a:ext cx="6334092" cy="5751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6804248" y="1377545"/>
            <a:ext cx="1872208" cy="400110"/>
          </a:xfrm>
          <a:prstGeom prst="rect">
            <a:avLst/>
          </a:prstGeom>
          <a:noFill/>
        </p:spPr>
        <p:txBody>
          <a:bodyPr wrap="square" rtlCol="0">
            <a:spAutoFit/>
          </a:bodyPr>
          <a:lstStyle/>
          <a:p>
            <a:pPr algn="r"/>
            <a:r>
              <a:rPr lang="en-GB" sz="2000" dirty="0" smtClean="0">
                <a:solidFill>
                  <a:srgbClr val="E85803"/>
                </a:solidFill>
                <a:latin typeface="Tahoma" panose="020B0604030504040204" pitchFamily="34" charset="0"/>
              </a:rPr>
              <a:t>Stigma</a:t>
            </a:r>
            <a:endParaRPr lang="en-GB" sz="2000" dirty="0">
              <a:solidFill>
                <a:srgbClr val="E85803"/>
              </a:solidFill>
              <a:latin typeface="Tahoma" panose="020B0604030504040204" pitchFamily="34" charset="0"/>
            </a:endParaRPr>
          </a:p>
        </p:txBody>
      </p:sp>
      <p:sp>
        <p:nvSpPr>
          <p:cNvPr id="11" name="TextBox 10"/>
          <p:cNvSpPr txBox="1"/>
          <p:nvPr/>
        </p:nvSpPr>
        <p:spPr>
          <a:xfrm>
            <a:off x="6948263" y="3429498"/>
            <a:ext cx="1763375" cy="400110"/>
          </a:xfrm>
          <a:prstGeom prst="rect">
            <a:avLst/>
          </a:prstGeom>
          <a:noFill/>
        </p:spPr>
        <p:txBody>
          <a:bodyPr wrap="square" rtlCol="0">
            <a:spAutoFit/>
          </a:bodyPr>
          <a:lstStyle/>
          <a:p>
            <a:pPr algn="ctr"/>
            <a:r>
              <a:rPr lang="en-GB" sz="2000" dirty="0" smtClean="0">
                <a:solidFill>
                  <a:srgbClr val="E85803"/>
                </a:solidFill>
                <a:latin typeface="Tahoma" panose="020B0604030504040204" pitchFamily="34" charset="0"/>
              </a:rPr>
              <a:t>Ovary</a:t>
            </a:r>
            <a:endParaRPr lang="en-GB" sz="2000" dirty="0">
              <a:solidFill>
                <a:srgbClr val="E85803"/>
              </a:solidFill>
              <a:latin typeface="Tahoma" panose="020B0604030504040204" pitchFamily="34" charset="0"/>
            </a:endParaRPr>
          </a:p>
        </p:txBody>
      </p:sp>
      <p:sp>
        <p:nvSpPr>
          <p:cNvPr id="12" name="TextBox 11"/>
          <p:cNvSpPr txBox="1"/>
          <p:nvPr/>
        </p:nvSpPr>
        <p:spPr>
          <a:xfrm>
            <a:off x="7308304" y="2164974"/>
            <a:ext cx="1512168" cy="400110"/>
          </a:xfrm>
          <a:prstGeom prst="rect">
            <a:avLst/>
          </a:prstGeom>
          <a:noFill/>
        </p:spPr>
        <p:txBody>
          <a:bodyPr wrap="square" rtlCol="0">
            <a:spAutoFit/>
          </a:bodyPr>
          <a:lstStyle/>
          <a:p>
            <a:pPr algn="ctr"/>
            <a:r>
              <a:rPr lang="en-GB" sz="2000" dirty="0" smtClean="0">
                <a:solidFill>
                  <a:srgbClr val="0070C0"/>
                </a:solidFill>
                <a:latin typeface="Tahoma" panose="020B0604030504040204" pitchFamily="34" charset="0"/>
              </a:rPr>
              <a:t> </a:t>
            </a:r>
            <a:r>
              <a:rPr lang="en-GB" sz="2000" dirty="0" smtClean="0">
                <a:solidFill>
                  <a:srgbClr val="E85803"/>
                </a:solidFill>
                <a:latin typeface="Tahoma" panose="020B0604030504040204" pitchFamily="34" charset="0"/>
              </a:rPr>
              <a:t>Style</a:t>
            </a:r>
            <a:endParaRPr lang="en-GB" sz="2000" dirty="0">
              <a:solidFill>
                <a:srgbClr val="E85803"/>
              </a:solidFill>
              <a:latin typeface="Tahoma" panose="020B0604030504040204" pitchFamily="34" charset="0"/>
            </a:endParaRPr>
          </a:p>
        </p:txBody>
      </p:sp>
      <p:sp>
        <p:nvSpPr>
          <p:cNvPr id="13" name="TextBox 12"/>
          <p:cNvSpPr txBox="1"/>
          <p:nvPr/>
        </p:nvSpPr>
        <p:spPr>
          <a:xfrm>
            <a:off x="6839431" y="4281012"/>
            <a:ext cx="1872208" cy="400110"/>
          </a:xfrm>
          <a:prstGeom prst="rect">
            <a:avLst/>
          </a:prstGeom>
          <a:noFill/>
        </p:spPr>
        <p:txBody>
          <a:bodyPr wrap="square" rtlCol="0">
            <a:spAutoFit/>
          </a:bodyPr>
          <a:lstStyle/>
          <a:p>
            <a:pPr algn="r"/>
            <a:r>
              <a:rPr lang="en-GB" sz="2000" dirty="0" smtClean="0">
                <a:solidFill>
                  <a:srgbClr val="E85803"/>
                </a:solidFill>
                <a:latin typeface="Tahoma" panose="020B0604030504040204" pitchFamily="34" charset="0"/>
              </a:rPr>
              <a:t>Ovules</a:t>
            </a:r>
            <a:endParaRPr lang="en-GB" sz="2000" dirty="0">
              <a:solidFill>
                <a:srgbClr val="E85803"/>
              </a:solidFill>
              <a:latin typeface="Tahoma" panose="020B0604030504040204" pitchFamily="34" charset="0"/>
            </a:endParaRPr>
          </a:p>
        </p:txBody>
      </p:sp>
      <p:cxnSp>
        <p:nvCxnSpPr>
          <p:cNvPr id="29" name="Straight Connector 28"/>
          <p:cNvCxnSpPr/>
          <p:nvPr/>
        </p:nvCxnSpPr>
        <p:spPr>
          <a:xfrm flipV="1">
            <a:off x="4605392" y="1733668"/>
            <a:ext cx="3134960" cy="59216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572000" y="2399404"/>
            <a:ext cx="3168352" cy="470405"/>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4788024" y="3659528"/>
            <a:ext cx="2640988" cy="7437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572000" y="4021936"/>
            <a:ext cx="3262601" cy="45913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67544" y="4165952"/>
            <a:ext cx="2520280" cy="2585323"/>
          </a:xfrm>
          <a:prstGeom prst="rect">
            <a:avLst/>
          </a:prstGeom>
          <a:noFill/>
        </p:spPr>
        <p:txBody>
          <a:bodyPr wrap="square" rtlCol="0">
            <a:spAutoFit/>
          </a:bodyPr>
          <a:lstStyle/>
          <a:p>
            <a:pPr algn="ctr"/>
            <a:r>
              <a:rPr lang="en-GB" dirty="0" smtClean="0">
                <a:latin typeface="Tahoma" panose="020B0604030504040204" pitchFamily="34" charset="0"/>
              </a:rPr>
              <a:t>The carpel is the female part of the flower. It consists of a stigma (the top of the carpel which collects pollen grains), the style and the ovary which produces the ovules.</a:t>
            </a:r>
            <a:endParaRPr lang="en-GB" dirty="0">
              <a:latin typeface="Tahoma" panose="020B0604030504040204" pitchFamily="34"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2274339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764704"/>
            <a:ext cx="8194608" cy="5544616"/>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39004" y="548680"/>
            <a:ext cx="7272808" cy="3639458"/>
          </a:xfrm>
          <a:prstGeom prst="rect">
            <a:avLst/>
          </a:prstGeom>
          <a:noFill/>
          <a:ln>
            <a:noFill/>
          </a:ln>
        </p:spPr>
        <p:txBody>
          <a:bodyPr wrap="square" rtlCol="0">
            <a:spAutoFit/>
          </a:bodyPr>
          <a:lstStyle/>
          <a:p>
            <a:pPr algn="ctr"/>
            <a:endParaRPr lang="en-GB" sz="3200" b="1" dirty="0" smtClean="0">
              <a:solidFill>
                <a:srgbClr val="FF0000"/>
              </a:solidFill>
              <a:latin typeface="Tahoma" panose="020B0604030504040204" pitchFamily="34" charset="0"/>
            </a:endParaRPr>
          </a:p>
          <a:p>
            <a:pPr algn="ctr"/>
            <a:r>
              <a:rPr lang="en-GB" sz="3600" b="1" dirty="0" smtClean="0">
                <a:solidFill>
                  <a:srgbClr val="E85803"/>
                </a:solidFill>
                <a:latin typeface="Tahoma" panose="020B0604030504040204" pitchFamily="34" charset="0"/>
              </a:rPr>
              <a:t>Reproduction in plants</a:t>
            </a:r>
            <a:endParaRPr lang="en-GB" sz="3600" b="1" dirty="0">
              <a:solidFill>
                <a:srgbClr val="E85803"/>
              </a:solidFill>
              <a:latin typeface="Tahoma" panose="020B0604030504040204" pitchFamily="34" charset="0"/>
            </a:endParaRPr>
          </a:p>
          <a:p>
            <a:pPr algn="ctr"/>
            <a:endParaRPr lang="en-GB" sz="1050" dirty="0" smtClean="0">
              <a:solidFill>
                <a:srgbClr val="4F81BD"/>
              </a:solidFill>
              <a:latin typeface="Tahoma" panose="020B0604030504040204" pitchFamily="34" charset="0"/>
            </a:endParaRPr>
          </a:p>
          <a:p>
            <a:pPr algn="ctr"/>
            <a:endParaRPr lang="en-GB" sz="2000" dirty="0">
              <a:solidFill>
                <a:srgbClr val="4F81BD"/>
              </a:solidFill>
              <a:latin typeface="Tahoma" panose="020B0604030504040204" pitchFamily="34" charset="0"/>
            </a:endParaRPr>
          </a:p>
          <a:p>
            <a:pPr algn="ctr"/>
            <a:r>
              <a:rPr lang="en-GB" sz="2400" dirty="0" smtClean="0">
                <a:latin typeface="Tahoma" panose="020B0604030504040204" pitchFamily="34" charset="0"/>
              </a:rPr>
              <a:t>Flowering plants reproduce (make more of themselves) by making seeds. Two processes must take place in the flower for seeds to be made: </a:t>
            </a:r>
            <a:r>
              <a:rPr lang="en-GB" sz="2400" b="1" dirty="0" smtClean="0">
                <a:latin typeface="Tahoma" panose="020B0604030504040204" pitchFamily="34" charset="0"/>
              </a:rPr>
              <a:t>pollination and fertilisation. </a:t>
            </a:r>
          </a:p>
          <a:p>
            <a:pPr algn="ctr"/>
            <a:endParaRPr lang="en-GB" b="1" dirty="0">
              <a:solidFill>
                <a:schemeClr val="accent1"/>
              </a:solidFill>
              <a:latin typeface="Tahoma" panose="020B0604030504040204" pitchFamily="34" charset="0"/>
            </a:endParaRPr>
          </a:p>
          <a:p>
            <a:pPr algn="ctr"/>
            <a:endParaRPr lang="en-GB" dirty="0">
              <a:solidFill>
                <a:srgbClr val="4F81BD"/>
              </a:solidFill>
              <a:latin typeface="Tahoma" panose="020B060403050404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3789040"/>
            <a:ext cx="3564395" cy="237626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1477966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188640"/>
            <a:ext cx="8496944" cy="6480720"/>
          </a:xfrm>
          <a:prstGeom prst="round2Diag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768791" y="27794"/>
            <a:ext cx="7091827" cy="2369880"/>
          </a:xfrm>
          <a:prstGeom prst="rect">
            <a:avLst/>
          </a:prstGeom>
          <a:noFill/>
          <a:ln>
            <a:noFill/>
          </a:ln>
        </p:spPr>
        <p:txBody>
          <a:bodyPr wrap="square" rtlCol="0">
            <a:spAutoFit/>
          </a:bodyPr>
          <a:lstStyle/>
          <a:p>
            <a:pPr algn="ctr"/>
            <a:endParaRPr lang="en-GB" b="1" dirty="0" smtClean="0">
              <a:solidFill>
                <a:srgbClr val="FF0000"/>
              </a:solidFill>
              <a:latin typeface="Tahoma" panose="020B0604030504040204" pitchFamily="34" charset="0"/>
            </a:endParaRPr>
          </a:p>
          <a:p>
            <a:pPr algn="ctr"/>
            <a:r>
              <a:rPr lang="en-GB" sz="3600" b="1" dirty="0" smtClean="0">
                <a:solidFill>
                  <a:srgbClr val="E85803"/>
                </a:solidFill>
                <a:latin typeface="Tahoma" panose="020B0604030504040204" pitchFamily="34" charset="0"/>
              </a:rPr>
              <a:t>Pollination</a:t>
            </a:r>
            <a:endParaRPr lang="en-GB" sz="3600" b="1" dirty="0">
              <a:solidFill>
                <a:srgbClr val="E85803"/>
              </a:solidFill>
              <a:latin typeface="Tahoma" panose="020B0604030504040204" pitchFamily="34" charset="0"/>
            </a:endParaRPr>
          </a:p>
          <a:p>
            <a:pPr algn="ctr"/>
            <a:endParaRPr lang="en-GB" sz="1400" dirty="0">
              <a:latin typeface="Tahoma" panose="020B0604030504040204" pitchFamily="34" charset="0"/>
            </a:endParaRPr>
          </a:p>
          <a:p>
            <a:pPr algn="ctr"/>
            <a:r>
              <a:rPr lang="en-GB" sz="1600" dirty="0" smtClean="0">
                <a:latin typeface="Tahoma" panose="020B0604030504040204" pitchFamily="34" charset="0"/>
              </a:rPr>
              <a:t>Pollination takes place when the pollen from the stamen travels to the stigma of another (or the same) flower. This can happen when pollinators, such as insects or birds, brush against the stamen of the first flower when they are drinking its nectar. Grains of pollen brush off the top of the stamen and onto the pollinator.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276872"/>
            <a:ext cx="5184576" cy="4710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81" b="51805" l="60642" r="100000">
                        <a14:foregroundMark x1="67568" y1="25451" x2="67568" y2="25451"/>
                        <a14:foregroundMark x1="86486" y1="3249" x2="86486" y2="3249"/>
                        <a14:foregroundMark x1="86655" y1="903" x2="86655" y2="903"/>
                        <a14:foregroundMark x1="88851" y1="2347" x2="88851" y2="2347"/>
                        <a14:foregroundMark x1="88682" y1="903" x2="88682" y2="903"/>
                        <a14:foregroundMark x1="94257" y1="13899" x2="94257" y2="13899"/>
                        <a14:foregroundMark x1="78885" y1="39170" x2="78885" y2="39170"/>
                        <a14:foregroundMark x1="69932" y1="34477" x2="69932" y2="34477"/>
                        <a14:foregroundMark x1="70946" y1="28339" x2="70946" y2="28339"/>
                        <a14:foregroundMark x1="69595" y1="29783" x2="69595" y2="29783"/>
                        <a14:foregroundMark x1="69932" y1="23466" x2="69932" y2="23466"/>
                        <a14:foregroundMark x1="69932" y1="25812" x2="69932" y2="25812"/>
                      </a14:backgroundRemoval>
                    </a14:imgEffect>
                  </a14:imgLayer>
                </a14:imgProps>
              </a:ext>
              <a:ext uri="{28A0092B-C50C-407E-A947-70E740481C1C}">
                <a14:useLocalDpi xmlns:a14="http://schemas.microsoft.com/office/drawing/2010/main" val="0"/>
              </a:ext>
            </a:extLst>
          </a:blip>
          <a:srcRect l="60250" b="45995"/>
          <a:stretch/>
        </p:blipFill>
        <p:spPr bwMode="auto">
          <a:xfrm>
            <a:off x="4948571" y="2761724"/>
            <a:ext cx="671031" cy="853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5242147" y="3299933"/>
            <a:ext cx="67273" cy="5425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p:cNvSpPr/>
          <p:nvPr/>
        </p:nvSpPr>
        <p:spPr>
          <a:xfrm>
            <a:off x="5394547" y="3452333"/>
            <a:ext cx="67273" cy="5425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5338690" y="3347403"/>
            <a:ext cx="67273" cy="5425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322" t="-9628" r="15706" b="65635"/>
          <a:stretch/>
        </p:blipFill>
        <p:spPr bwMode="auto">
          <a:xfrm>
            <a:off x="6444208" y="4293097"/>
            <a:ext cx="2124236" cy="207220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6444208" y="4293096"/>
            <a:ext cx="2124236" cy="20882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4"/>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81" b="51805" l="60642" r="100000">
                        <a14:foregroundMark x1="67568" y1="25451" x2="67568" y2="25451"/>
                        <a14:foregroundMark x1="86486" y1="3249" x2="86486" y2="3249"/>
                        <a14:foregroundMark x1="86655" y1="903" x2="86655" y2="903"/>
                        <a14:foregroundMark x1="88851" y1="2347" x2="88851" y2="2347"/>
                        <a14:foregroundMark x1="88682" y1="903" x2="88682" y2="903"/>
                        <a14:foregroundMark x1="94257" y1="13899" x2="94257" y2="13899"/>
                        <a14:foregroundMark x1="78885" y1="39170" x2="78885" y2="39170"/>
                        <a14:foregroundMark x1="69932" y1="34477" x2="69932" y2="34477"/>
                        <a14:foregroundMark x1="70946" y1="28339" x2="70946" y2="28339"/>
                        <a14:foregroundMark x1="69595" y1="29783" x2="69595" y2="29783"/>
                        <a14:foregroundMark x1="69932" y1="23466" x2="69932" y2="23466"/>
                        <a14:foregroundMark x1="69932" y1="25812" x2="69932" y2="25812"/>
                      </a14:backgroundRemoval>
                    </a14:imgEffect>
                  </a14:imgLayer>
                </a14:imgProps>
              </a:ext>
              <a:ext uri="{28A0092B-C50C-407E-A947-70E740481C1C}">
                <a14:useLocalDpi xmlns:a14="http://schemas.microsoft.com/office/drawing/2010/main" val="0"/>
              </a:ext>
            </a:extLst>
          </a:blip>
          <a:srcRect l="60250" b="45995"/>
          <a:stretch/>
        </p:blipFill>
        <p:spPr bwMode="auto">
          <a:xfrm>
            <a:off x="6660232" y="4514498"/>
            <a:ext cx="1455714" cy="1850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val 12"/>
          <p:cNvSpPr/>
          <p:nvPr/>
        </p:nvSpPr>
        <p:spPr>
          <a:xfrm>
            <a:off x="7422864" y="5777092"/>
            <a:ext cx="145940" cy="10468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7714678" y="6024587"/>
            <a:ext cx="145940" cy="10468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7594413" y="5836790"/>
            <a:ext cx="145940" cy="10468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p:nvPr/>
        </p:nvCxnSpPr>
        <p:spPr>
          <a:xfrm>
            <a:off x="5461820" y="3347403"/>
            <a:ext cx="982388" cy="201829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461820" y="3347403"/>
            <a:ext cx="2130734" cy="94569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3563888" y="5912418"/>
            <a:ext cx="3669001" cy="29054"/>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563888" y="6129269"/>
            <a:ext cx="4223760" cy="23603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390402" y="3645024"/>
            <a:ext cx="637982" cy="161359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1043608" y="5777092"/>
            <a:ext cx="2592288" cy="307777"/>
          </a:xfrm>
          <a:prstGeom prst="rect">
            <a:avLst/>
          </a:prstGeom>
          <a:noFill/>
        </p:spPr>
        <p:txBody>
          <a:bodyPr wrap="square" rtlCol="0">
            <a:spAutoFit/>
          </a:bodyPr>
          <a:lstStyle/>
          <a:p>
            <a:pPr algn="ctr"/>
            <a:r>
              <a:rPr lang="en-GB" sz="1400" dirty="0" smtClean="0">
                <a:solidFill>
                  <a:srgbClr val="E85803"/>
                </a:solidFill>
                <a:latin typeface="Tahoma" panose="020B0604030504040204" pitchFamily="34" charset="0"/>
              </a:rPr>
              <a:t>Anther (top of the stamen)</a:t>
            </a:r>
            <a:endParaRPr lang="en-GB" sz="1400" dirty="0">
              <a:solidFill>
                <a:srgbClr val="E85803"/>
              </a:solidFill>
              <a:latin typeface="Tahoma" panose="020B0604030504040204" pitchFamily="34" charset="0"/>
            </a:endParaRPr>
          </a:p>
        </p:txBody>
      </p:sp>
      <p:sp>
        <p:nvSpPr>
          <p:cNvPr id="41" name="TextBox 40"/>
          <p:cNvSpPr txBox="1"/>
          <p:nvPr/>
        </p:nvSpPr>
        <p:spPr>
          <a:xfrm>
            <a:off x="2046974" y="6211415"/>
            <a:ext cx="1588922" cy="307777"/>
          </a:xfrm>
          <a:prstGeom prst="rect">
            <a:avLst/>
          </a:prstGeom>
          <a:noFill/>
        </p:spPr>
        <p:txBody>
          <a:bodyPr wrap="square" rtlCol="0">
            <a:spAutoFit/>
          </a:bodyPr>
          <a:lstStyle/>
          <a:p>
            <a:pPr algn="ctr"/>
            <a:r>
              <a:rPr lang="en-GB" sz="1400" dirty="0" smtClean="0">
                <a:solidFill>
                  <a:srgbClr val="E85803"/>
                </a:solidFill>
                <a:latin typeface="Tahoma" panose="020B0604030504040204" pitchFamily="34" charset="0"/>
              </a:rPr>
              <a:t>Grains of pollen</a:t>
            </a:r>
            <a:endParaRPr lang="en-GB" sz="1400" dirty="0">
              <a:solidFill>
                <a:srgbClr val="E85803"/>
              </a:solidFill>
              <a:latin typeface="Tahoma" panose="020B0604030504040204" pitchFamily="34" charset="0"/>
            </a:endParaRPr>
          </a:p>
        </p:txBody>
      </p:sp>
      <p:sp>
        <p:nvSpPr>
          <p:cNvPr id="42" name="TextBox 41"/>
          <p:cNvSpPr txBox="1"/>
          <p:nvPr/>
        </p:nvSpPr>
        <p:spPr>
          <a:xfrm>
            <a:off x="7308304" y="3330339"/>
            <a:ext cx="1440160" cy="307777"/>
          </a:xfrm>
          <a:prstGeom prst="rect">
            <a:avLst/>
          </a:prstGeom>
          <a:noFill/>
        </p:spPr>
        <p:txBody>
          <a:bodyPr wrap="square" rtlCol="0">
            <a:spAutoFit/>
          </a:bodyPr>
          <a:lstStyle/>
          <a:p>
            <a:pPr algn="ctr"/>
            <a:r>
              <a:rPr lang="en-GB" sz="1400" dirty="0" smtClean="0">
                <a:solidFill>
                  <a:srgbClr val="E85803"/>
                </a:solidFill>
                <a:latin typeface="Tahoma" panose="020B0604030504040204" pitchFamily="34" charset="0"/>
              </a:rPr>
              <a:t>Pollinator</a:t>
            </a:r>
            <a:endParaRPr lang="en-GB" sz="1400" dirty="0">
              <a:solidFill>
                <a:srgbClr val="E85803"/>
              </a:solidFill>
              <a:latin typeface="Tahoma" panose="020B0604030504040204" pitchFamily="34" charset="0"/>
            </a:endParaRPr>
          </a:p>
        </p:txBody>
      </p:sp>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890840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188640"/>
            <a:ext cx="8496944" cy="648072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75556" y="509278"/>
            <a:ext cx="7992888" cy="1969770"/>
          </a:xfrm>
          <a:prstGeom prst="rect">
            <a:avLst/>
          </a:prstGeom>
          <a:noFill/>
          <a:ln>
            <a:noFill/>
          </a:ln>
        </p:spPr>
        <p:txBody>
          <a:bodyPr wrap="square" rtlCol="0">
            <a:spAutoFit/>
          </a:bodyPr>
          <a:lstStyle/>
          <a:p>
            <a:pPr algn="ctr"/>
            <a:endParaRPr lang="en-GB" b="1" dirty="0" smtClean="0">
              <a:solidFill>
                <a:srgbClr val="E85803"/>
              </a:solidFill>
              <a:latin typeface="Tahoma" panose="020B0604030504040204" pitchFamily="34" charset="0"/>
            </a:endParaRPr>
          </a:p>
          <a:p>
            <a:pPr algn="ctr"/>
            <a:r>
              <a:rPr lang="en-GB" sz="3600" b="1" dirty="0" smtClean="0">
                <a:solidFill>
                  <a:srgbClr val="E85803"/>
                </a:solidFill>
                <a:latin typeface="Tahoma" panose="020B0604030504040204" pitchFamily="34" charset="0"/>
              </a:rPr>
              <a:t>Pollination</a:t>
            </a:r>
            <a:endParaRPr lang="en-GB" sz="3600" b="1" dirty="0">
              <a:solidFill>
                <a:srgbClr val="E85803"/>
              </a:solidFill>
              <a:latin typeface="Tahoma" panose="020B0604030504040204" pitchFamily="34" charset="0"/>
            </a:endParaRPr>
          </a:p>
          <a:p>
            <a:pPr algn="ctr"/>
            <a:endParaRPr lang="en-GB" sz="1400" dirty="0">
              <a:solidFill>
                <a:srgbClr val="4F81BD"/>
              </a:solidFill>
              <a:latin typeface="Tahoma" panose="020B0604030504040204" pitchFamily="34" charset="0"/>
            </a:endParaRPr>
          </a:p>
          <a:p>
            <a:pPr algn="ctr"/>
            <a:r>
              <a:rPr lang="en-GB" dirty="0" smtClean="0">
                <a:latin typeface="Tahoma" panose="020B0604030504040204" pitchFamily="34" charset="0"/>
              </a:rPr>
              <a:t>Then, when the pollinator travels to a different flower, the grains of pollen from the first plant fall off them and stick to the sticky stigma of second flower.</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3475584"/>
            <a:ext cx="3743127" cy="340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39" y="3450570"/>
            <a:ext cx="3743127" cy="340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flipH="1">
            <a:off x="2582722" y="3633447"/>
            <a:ext cx="587152" cy="746510"/>
            <a:chOff x="4195009" y="2348880"/>
            <a:chExt cx="587152" cy="746510"/>
          </a:xfrm>
        </p:grpSpPr>
        <p:pic>
          <p:nvPicPr>
            <p:cNvPr id="11" name="Picture 4"/>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81" b="51805" l="60642" r="100000">
                          <a14:foregroundMark x1="67568" y1="25451" x2="67568" y2="25451"/>
                          <a14:foregroundMark x1="86486" y1="3249" x2="86486" y2="3249"/>
                          <a14:foregroundMark x1="86655" y1="903" x2="86655" y2="903"/>
                          <a14:foregroundMark x1="88851" y1="2347" x2="88851" y2="2347"/>
                          <a14:foregroundMark x1="88682" y1="903" x2="88682" y2="903"/>
                          <a14:foregroundMark x1="94257" y1="13899" x2="94257" y2="13899"/>
                          <a14:foregroundMark x1="78885" y1="39170" x2="78885" y2="39170"/>
                          <a14:foregroundMark x1="69932" y1="34477" x2="69932" y2="34477"/>
                          <a14:foregroundMark x1="70946" y1="28339" x2="70946" y2="28339"/>
                          <a14:foregroundMark x1="69595" y1="29783" x2="69595" y2="29783"/>
                          <a14:foregroundMark x1="69932" y1="23466" x2="69932" y2="23466"/>
                          <a14:foregroundMark x1="69932" y1="25812" x2="69932" y2="25812"/>
                        </a14:backgroundRemoval>
                      </a14:imgEffect>
                    </a14:imgLayer>
                  </a14:imgProps>
                </a:ext>
                <a:ext uri="{28A0092B-C50C-407E-A947-70E740481C1C}">
                  <a14:useLocalDpi xmlns:a14="http://schemas.microsoft.com/office/drawing/2010/main" val="0"/>
                </a:ext>
              </a:extLst>
            </a:blip>
            <a:srcRect l="60250" b="45995"/>
            <a:stretch/>
          </p:blipFill>
          <p:spPr bwMode="auto">
            <a:xfrm>
              <a:off x="4195009" y="2348880"/>
              <a:ext cx="587152" cy="746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Oval 11"/>
            <p:cNvSpPr/>
            <p:nvPr/>
          </p:nvSpPr>
          <p:spPr>
            <a:xfrm>
              <a:off x="4454948" y="2852936"/>
              <a:ext cx="67273" cy="5425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p:cNvSpPr/>
            <p:nvPr/>
          </p:nvSpPr>
          <p:spPr>
            <a:xfrm>
              <a:off x="4704172" y="2936364"/>
              <a:ext cx="67273" cy="5425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4532838" y="2907187"/>
              <a:ext cx="67273" cy="5425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6" name="Straight Connector 15"/>
          <p:cNvCxnSpPr/>
          <p:nvPr/>
        </p:nvCxnSpPr>
        <p:spPr>
          <a:xfrm flipV="1">
            <a:off x="5076056" y="3633447"/>
            <a:ext cx="1512168" cy="2459849"/>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851920" y="6081065"/>
            <a:ext cx="1588922" cy="307777"/>
          </a:xfrm>
          <a:prstGeom prst="rect">
            <a:avLst/>
          </a:prstGeom>
          <a:noFill/>
        </p:spPr>
        <p:txBody>
          <a:bodyPr wrap="square" rtlCol="0">
            <a:spAutoFit/>
          </a:bodyPr>
          <a:lstStyle/>
          <a:p>
            <a:pPr algn="ctr"/>
            <a:r>
              <a:rPr lang="en-GB" sz="1400" dirty="0" smtClean="0">
                <a:solidFill>
                  <a:srgbClr val="E85803"/>
                </a:solidFill>
                <a:latin typeface="Tahoma" panose="020B0604030504040204" pitchFamily="34" charset="0"/>
              </a:rPr>
              <a:t>Grains of pollen</a:t>
            </a:r>
            <a:endParaRPr lang="en-GB" sz="1400" dirty="0">
              <a:solidFill>
                <a:srgbClr val="E85803"/>
              </a:solidFill>
              <a:latin typeface="Tahoma" panose="020B0604030504040204" pitchFamily="34" charset="0"/>
            </a:endParaRPr>
          </a:p>
        </p:txBody>
      </p:sp>
      <p:sp>
        <p:nvSpPr>
          <p:cNvPr id="21" name="TextBox 20"/>
          <p:cNvSpPr txBox="1"/>
          <p:nvPr/>
        </p:nvSpPr>
        <p:spPr>
          <a:xfrm>
            <a:off x="6780410" y="2210443"/>
            <a:ext cx="1872208" cy="307777"/>
          </a:xfrm>
          <a:prstGeom prst="rect">
            <a:avLst/>
          </a:prstGeom>
          <a:noFill/>
          <a:ln w="28575">
            <a:noFill/>
          </a:ln>
        </p:spPr>
        <p:txBody>
          <a:bodyPr wrap="square" rtlCol="0">
            <a:spAutoFit/>
          </a:bodyPr>
          <a:lstStyle/>
          <a:p>
            <a:pPr algn="r"/>
            <a:r>
              <a:rPr lang="en-GB" sz="1400" dirty="0" smtClean="0">
                <a:solidFill>
                  <a:srgbClr val="E85803"/>
                </a:solidFill>
                <a:latin typeface="Tahoma" panose="020B0604030504040204" pitchFamily="34" charset="0"/>
              </a:rPr>
              <a:t>Stigma</a:t>
            </a:r>
            <a:endParaRPr lang="en-GB" sz="1400" dirty="0">
              <a:solidFill>
                <a:srgbClr val="E85803"/>
              </a:solidFill>
              <a:latin typeface="Tahoma" panose="020B0604030504040204" pitchFamily="34" charset="0"/>
            </a:endParaRPr>
          </a:p>
        </p:txBody>
      </p:sp>
      <p:cxnSp>
        <p:nvCxnSpPr>
          <p:cNvPr id="22" name="Straight Connector 21"/>
          <p:cNvCxnSpPr/>
          <p:nvPr/>
        </p:nvCxnSpPr>
        <p:spPr>
          <a:xfrm flipV="1">
            <a:off x="6780410" y="2492896"/>
            <a:ext cx="1103958" cy="10801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917389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77778E-7 -1.11111E-6 C 0.00434 -0.01805 -0.00191 -0.0375 0.0059 -0.05347 C 0.00764 -0.06759 0.01128 -0.08055 0.0158 -0.09352 C 0.01753 -0.09792 0.01771 -0.10208 0.01979 -0.10671 C 0.0224 -0.12037 0.02865 -0.13495 0.03681 -0.14421 C 0.04219 -0.15 0.03889 -0.15139 0.04687 -0.15324 C 0.05 -0.15995 0.06076 -0.17315 0.06667 -0.17592 C 0.07344 -0.18495 0.08767 -0.19722 0.09653 -0.20116 C 0.10104 -0.20694 0.10747 -0.21134 0.11354 -0.21319 C 0.11962 -0.21852 0.12552 -0.2213 0.1316 -0.22662 C 0.13385 -0.22847 0.13715 -0.22778 0.13958 -0.22917 C 0.14271 -0.23102 0.14618 -0.23611 0.14948 -0.23727 C 0.15417 -0.23889 0.15937 -0.23842 0.16458 -0.23981 C 0.18385 -0.24467 0.16198 -0.24051 0.17934 -0.24398 C 0.20052 -0.24329 0.22205 -0.24329 0.24323 -0.24259 C 0.24913 -0.24236 0.25417 -0.2375 0.2592 -0.23449 C 0.27292 -0.22639 0.28785 -0.2213 0.30104 -0.2118 C 0.31354 -0.20278 0.32344 -0.18796 0.33594 -0.17986 C 0.33976 -0.17245 0.34618 -0.16736 0.35191 -0.1625 C 0.36094 -0.15509 0.36719 -0.1419 0.37795 -0.1375 C 0.38351 -0.12569 0.39444 -0.12037 0.40174 -0.11088 C 0.40642 -0.1044 0.41076 -0.09467 0.41389 -0.0868 " pathEditMode="relative" rAng="0" ptsTypes="fffffffffffffffffffffA">
                                      <p:cBhvr>
                                        <p:cTn id="6" dur="2000" fill="hold"/>
                                        <p:tgtEl>
                                          <p:spTgt spid="2"/>
                                        </p:tgtEl>
                                        <p:attrNameLst>
                                          <p:attrName>ppt_x</p:attrName>
                                          <p:attrName>ppt_y</p:attrName>
                                        </p:attrNameLst>
                                      </p:cBhvr>
                                      <p:rCtr x="20590" y="-12245"/>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1729</TotalTime>
  <Words>483</Words>
  <Application>Microsoft Office PowerPoint</Application>
  <PresentationFormat>On-screen Show (4:3)</PresentationFormat>
  <Paragraphs>73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Farming STEMterprise</dc:title>
  <dc:creator>Jennie Devine</dc:creator>
  <cp:lastModifiedBy>Jennie Devine</cp:lastModifiedBy>
  <cp:revision>58</cp:revision>
  <dcterms:created xsi:type="dcterms:W3CDTF">2018-09-13T13:46:50Z</dcterms:created>
  <dcterms:modified xsi:type="dcterms:W3CDTF">2018-12-20T12:46:58Z</dcterms:modified>
</cp:coreProperties>
</file>