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handoutMasterIdLst>
    <p:handoutMasterId r:id="rId15"/>
  </p:handoutMasterIdLst>
  <p:sldIdLst>
    <p:sldId id="257" r:id="rId2"/>
    <p:sldId id="258" r:id="rId3"/>
    <p:sldId id="279" r:id="rId4"/>
    <p:sldId id="280" r:id="rId5"/>
    <p:sldId id="286" r:id="rId6"/>
    <p:sldId id="287" r:id="rId7"/>
    <p:sldId id="288" r:id="rId8"/>
    <p:sldId id="289" r:id="rId9"/>
    <p:sldId id="290" r:id="rId10"/>
    <p:sldId id="291" r:id="rId11"/>
    <p:sldId id="292" r:id="rId12"/>
    <p:sldId id="293" r:id="rId13"/>
  </p:sldIdLst>
  <p:sldSz cx="9144000" cy="6858000" type="screen4x3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5803"/>
    <a:srgbClr val="F5DE38"/>
    <a:srgbClr val="FF0066"/>
    <a:srgbClr val="FF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2748" y="-13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6AE2C6-27F1-4D8A-9D36-445E5AA2E861}" type="datetimeFigureOut">
              <a:rPr lang="en-GB" smtClean="0"/>
              <a:t>11/09/2019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4F93FB-ADA5-4BC0-996A-707C7F363E4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07613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16599D-65B9-4B99-A660-36F739206529}" type="datetimeFigureOut">
              <a:rPr lang="en-GB" smtClean="0"/>
              <a:t>11/09/2019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D79BB6-004D-41E7-96B7-B6E2B9FC251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88249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9/11/2019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3999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9/11/2019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64958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9/11/2019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36103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9/11/2019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39783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9/11/2019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2043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9/11/2019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2836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9/11/2019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4142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9/11/2019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53286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9/11/2019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67428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9/11/2019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91721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9/11/2019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9039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9/11/2019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4332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5527983"/>
            <a:ext cx="9144000" cy="2119536"/>
          </a:xfrm>
        </p:spPr>
        <p:txBody>
          <a:bodyPr/>
          <a:lstStyle/>
          <a:p>
            <a:r>
              <a:rPr lang="en-GB" sz="2400" b="1" dirty="0" smtClean="0">
                <a:solidFill>
                  <a:schemeClr val="bg1"/>
                </a:solidFill>
                <a:latin typeface="Tahoma" panose="020B0604030504040204" pitchFamily="34" charset="0"/>
              </a:rPr>
              <a:t>Stage </a:t>
            </a:r>
            <a:r>
              <a:rPr lang="en-GB" sz="2400" b="1" dirty="0">
                <a:solidFill>
                  <a:schemeClr val="bg1"/>
                </a:solidFill>
                <a:latin typeface="Tahoma" panose="020B0604030504040204" pitchFamily="34" charset="0"/>
              </a:rPr>
              <a:t>8</a:t>
            </a:r>
            <a:r>
              <a:rPr lang="en-GB" sz="2400" b="1" dirty="0" smtClean="0">
                <a:solidFill>
                  <a:schemeClr val="bg1"/>
                </a:solidFill>
                <a:latin typeface="Tahoma" panose="020B0604030504040204" pitchFamily="34" charset="0"/>
              </a:rPr>
              <a:t>: </a:t>
            </a:r>
            <a:r>
              <a:rPr lang="en-GB" b="1" dirty="0" smtClean="0">
                <a:solidFill>
                  <a:schemeClr val="bg1"/>
                </a:solidFill>
              </a:rPr>
              <a:t>Lighting </a:t>
            </a:r>
            <a:r>
              <a:rPr lang="en-GB" b="1" dirty="0">
                <a:solidFill>
                  <a:schemeClr val="bg1"/>
                </a:solidFill>
              </a:rPr>
              <a:t>a restaurant</a:t>
            </a:r>
            <a:endParaRPr lang="en-GB" b="1" dirty="0">
              <a:solidFill>
                <a:schemeClr val="bg1"/>
              </a:solidFill>
              <a:latin typeface="Tahoma" panose="020B060403050404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0229" y="764704"/>
            <a:ext cx="6258265" cy="4737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681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81848" y="332656"/>
            <a:ext cx="8338624" cy="6120680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144524" y="90704"/>
            <a:ext cx="9577064" cy="64879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endParaRPr lang="en-GB" sz="2400" dirty="0">
              <a:solidFill>
                <a:schemeClr val="accent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en-GB" sz="3200" b="1" dirty="0" smtClean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Volume</a:t>
            </a:r>
          </a:p>
          <a:p>
            <a:pPr algn="ctr"/>
            <a:endParaRPr lang="en-GB" sz="3200" b="1" dirty="0" smtClean="0">
              <a:solidFill>
                <a:schemeClr val="accent6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en-GB" sz="24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What is volume? How do we calculate it?</a:t>
            </a:r>
            <a:endParaRPr lang="en-GB" sz="24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endParaRPr lang="en-GB" sz="24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Volume is the amount of space a 3D shape takes up</a:t>
            </a:r>
            <a:r>
              <a:rPr lang="en-GB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pPr algn="ctr"/>
            <a:endParaRPr lang="en-GB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en-GB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We measure volume in cubic cm</a:t>
            </a: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GB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or </a:t>
            </a: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cm³</a:t>
            </a:r>
            <a:r>
              <a:rPr lang="en-GB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pPr algn="ctr"/>
            <a:endParaRPr lang="en-GB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en-GB" sz="2400" dirty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 can </a:t>
            </a:r>
            <a:r>
              <a:rPr lang="en-GB" sz="2400" dirty="0" smtClean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calculate the </a:t>
            </a:r>
            <a:r>
              <a:rPr lang="en-GB" sz="2400" dirty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volume of a </a:t>
            </a:r>
            <a:r>
              <a:rPr lang="en-GB" sz="2400" dirty="0" smtClean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3D shape </a:t>
            </a:r>
            <a:r>
              <a:rPr lang="en-GB" sz="2400" dirty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by </a:t>
            </a:r>
            <a:r>
              <a:rPr lang="en-GB" sz="2400" dirty="0" smtClean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multiplying</a:t>
            </a:r>
          </a:p>
          <a:p>
            <a:pPr algn="ctr"/>
            <a:r>
              <a:rPr lang="en-GB" sz="2400" dirty="0" smtClean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algn="ctr"/>
            <a:r>
              <a:rPr lang="en-GB" sz="2400" b="1" dirty="0" smtClean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height </a:t>
            </a:r>
            <a:r>
              <a:rPr lang="en-GB" sz="2400" b="1" dirty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× width × depth</a:t>
            </a:r>
          </a:p>
          <a:p>
            <a:pPr algn="ctr"/>
            <a:endParaRPr lang="en-GB" sz="3600" b="1" dirty="0" smtClean="0">
              <a:solidFill>
                <a:schemeClr val="accent6">
                  <a:lumMod val="75000"/>
                </a:schemeClr>
              </a:solidFill>
              <a:latin typeface="Tahoma" panose="020B0604030504040204" pitchFamily="34" charset="0"/>
            </a:endParaRPr>
          </a:p>
          <a:p>
            <a:pPr algn="ctr"/>
            <a:endParaRPr lang="en-GB" sz="3600" b="1" dirty="0">
              <a:solidFill>
                <a:schemeClr val="accent6">
                  <a:lumMod val="75000"/>
                </a:schemeClr>
              </a:solidFill>
              <a:latin typeface="Tahoma" panose="020B0604030504040204" pitchFamily="34" charset="0"/>
            </a:endParaRPr>
          </a:p>
          <a:p>
            <a:pPr algn="ctr"/>
            <a:endParaRPr lang="en-GB" sz="3600" b="1" dirty="0">
              <a:solidFill>
                <a:schemeClr val="accent6">
                  <a:lumMod val="75000"/>
                </a:schemeClr>
              </a:solidFill>
              <a:latin typeface="Tahoma" panose="020B060403050404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  <p:sp>
        <p:nvSpPr>
          <p:cNvPr id="2" name="Cube 1"/>
          <p:cNvSpPr/>
          <p:nvPr/>
        </p:nvSpPr>
        <p:spPr>
          <a:xfrm>
            <a:off x="4163546" y="5157192"/>
            <a:ext cx="1159280" cy="1146736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3697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81848" y="640792"/>
            <a:ext cx="8338624" cy="5452504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567" y="489333"/>
            <a:ext cx="7992889" cy="431400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endParaRPr lang="en-GB" sz="2400" dirty="0">
              <a:solidFill>
                <a:schemeClr val="accent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en-GB" sz="3200" b="1" dirty="0" smtClean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Task 3:</a:t>
            </a:r>
          </a:p>
          <a:p>
            <a:pPr lvl="0">
              <a:lnSpc>
                <a:spcPct val="115000"/>
              </a:lnSpc>
              <a:spcAft>
                <a:spcPts val="0"/>
              </a:spcAft>
            </a:pPr>
            <a:endParaRPr lang="en-GB" sz="24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42900" lvl="0" indent="-342900" algn="ctr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</a:t>
            </a:r>
            <a:r>
              <a:rPr lang="en-GB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alculate </a:t>
            </a: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total volume of </a:t>
            </a:r>
            <a:r>
              <a:rPr lang="en-GB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your </a:t>
            </a: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restaurant from </a:t>
            </a:r>
            <a:r>
              <a:rPr lang="en-GB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your </a:t>
            </a: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floor </a:t>
            </a:r>
            <a:r>
              <a:rPr lang="en-GB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plan. Assume the </a:t>
            </a: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height of the building is 7m.</a:t>
            </a:r>
            <a:endParaRPr lang="en-GB" sz="3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42900" lvl="0" indent="-342900" algn="ctr">
              <a:lnSpc>
                <a:spcPct val="115000"/>
              </a:lnSpc>
              <a:spcAft>
                <a:spcPts val="1000"/>
              </a:spcAft>
              <a:buFont typeface="Symbol"/>
              <a:buChar char=""/>
            </a:pP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</a:t>
            </a:r>
            <a:r>
              <a:rPr lang="en-GB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uild a </a:t>
            </a: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3D model of </a:t>
            </a:r>
            <a:r>
              <a:rPr lang="en-GB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your restaurant </a:t>
            </a: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based on </a:t>
            </a:r>
            <a:r>
              <a:rPr lang="en-GB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your floor </a:t>
            </a: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plan. </a:t>
            </a:r>
            <a:endParaRPr lang="en-GB" sz="3600" b="1" dirty="0" smtClean="0">
              <a:solidFill>
                <a:schemeClr val="accent6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endParaRPr lang="en-GB" sz="3600" b="1" dirty="0">
              <a:solidFill>
                <a:schemeClr val="accent6">
                  <a:lumMod val="75000"/>
                </a:schemeClr>
              </a:solidFill>
              <a:latin typeface="Tahoma" panose="020B0604030504040204" pitchFamily="34" charset="0"/>
            </a:endParaRPr>
          </a:p>
          <a:p>
            <a:pPr algn="ctr"/>
            <a:endParaRPr lang="en-GB" sz="3600" b="1" dirty="0">
              <a:solidFill>
                <a:schemeClr val="accent6">
                  <a:lumMod val="75000"/>
                </a:schemeClr>
              </a:solidFill>
              <a:latin typeface="Tahoma" panose="020B060403050404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3692310"/>
            <a:ext cx="3333371" cy="22220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3400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81848" y="640792"/>
            <a:ext cx="8338624" cy="5452504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567" y="489333"/>
            <a:ext cx="7992889" cy="35332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endParaRPr lang="en-GB" sz="2800" dirty="0">
              <a:solidFill>
                <a:schemeClr val="accent1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sz="3600" b="1" dirty="0" smtClean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Task 4:</a:t>
            </a:r>
          </a:p>
          <a:p>
            <a:pPr lvl="0">
              <a:lnSpc>
                <a:spcPct val="115000"/>
              </a:lnSpc>
              <a:spcAft>
                <a:spcPts val="0"/>
              </a:spcAft>
            </a:pPr>
            <a:endParaRPr lang="en-GB" sz="24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 algn="ctr"/>
            <a:r>
              <a:rPr lang="en-GB" sz="3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Build a </a:t>
            </a:r>
            <a:r>
              <a:rPr lang="en-GB" sz="3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lighting circuit for </a:t>
            </a:r>
            <a:r>
              <a:rPr lang="en-GB" sz="3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your </a:t>
            </a:r>
            <a:r>
              <a:rPr lang="en-GB" sz="3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restaurant and add it to </a:t>
            </a:r>
            <a:r>
              <a:rPr lang="en-GB" sz="3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your </a:t>
            </a:r>
            <a:r>
              <a:rPr lang="en-GB" sz="3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model.</a:t>
            </a:r>
          </a:p>
          <a:p>
            <a:pPr algn="ctr"/>
            <a:endParaRPr lang="en-GB" sz="3200" b="1" dirty="0">
              <a:solidFill>
                <a:schemeClr val="accent6">
                  <a:lumMod val="75000"/>
                </a:schemeClr>
              </a:solidFill>
              <a:latin typeface="Tahoma" panose="020B0604030504040204" pitchFamily="34" charset="0"/>
            </a:endParaRPr>
          </a:p>
          <a:p>
            <a:pPr algn="ctr"/>
            <a:endParaRPr lang="en-GB" sz="3600" b="1" dirty="0">
              <a:solidFill>
                <a:schemeClr val="accent6">
                  <a:lumMod val="75000"/>
                </a:schemeClr>
              </a:solidFill>
              <a:latin typeface="Tahoma" panose="020B060403050404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0931" y="3129381"/>
            <a:ext cx="4160458" cy="27733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88836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323528" y="188640"/>
            <a:ext cx="8496944" cy="6192688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74736" y="476672"/>
            <a:ext cx="7776865" cy="467820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>
                <a:solidFill>
                  <a:srgbClr val="E85803"/>
                </a:solidFill>
                <a:latin typeface="Tahoma" panose="020B0604030504040204" pitchFamily="34" charset="0"/>
              </a:rPr>
              <a:t>Learning Objectives:</a:t>
            </a:r>
          </a:p>
          <a:p>
            <a:pPr marL="285750" lvl="0" indent="-285750" algn="ctr">
              <a:buFont typeface="Arial" panose="020B0604020202020204" pitchFamily="34" charset="0"/>
              <a:buChar char="•"/>
            </a:pPr>
            <a:endParaRPr lang="en-GB" sz="24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GB" sz="2400" dirty="0" smtClean="0">
                <a:latin typeface="Tahoma" panose="020B0604030504040204" pitchFamily="34" charset="0"/>
              </a:rPr>
              <a:t>• To </a:t>
            </a:r>
            <a:r>
              <a:rPr lang="en-GB" sz="2400" dirty="0">
                <a:latin typeface="Tahoma" panose="020B0604030504040204" pitchFamily="34" charset="0"/>
              </a:rPr>
              <a:t>associate the brightness of a lamp with the number and voltage of cells used in the circuit</a:t>
            </a:r>
          </a:p>
          <a:p>
            <a:r>
              <a:rPr lang="en-GB" sz="2400" dirty="0" smtClean="0">
                <a:latin typeface="Tahoma" panose="020B0604030504040204" pitchFamily="34" charset="0"/>
              </a:rPr>
              <a:t>• To </a:t>
            </a:r>
            <a:r>
              <a:rPr lang="en-GB" sz="2400" dirty="0">
                <a:latin typeface="Tahoma" panose="020B0604030504040204" pitchFamily="34" charset="0"/>
              </a:rPr>
              <a:t>use recognised symbols when representing a simple circuit in a diagram</a:t>
            </a:r>
          </a:p>
          <a:p>
            <a:r>
              <a:rPr lang="en-GB" sz="2400" dirty="0" smtClean="0">
                <a:latin typeface="Tahoma" panose="020B0604030504040204" pitchFamily="34" charset="0"/>
              </a:rPr>
              <a:t>• To </a:t>
            </a:r>
            <a:r>
              <a:rPr lang="en-GB" sz="2400" dirty="0">
                <a:latin typeface="Tahoma" panose="020B0604030504040204" pitchFamily="34" charset="0"/>
              </a:rPr>
              <a:t>design and make a  lighting circuit for a restaurant</a:t>
            </a:r>
          </a:p>
          <a:p>
            <a:pPr algn="ctr"/>
            <a:r>
              <a:rPr lang="en-GB" dirty="0">
                <a:latin typeface="Tahoma" panose="020B0604030504040204" pitchFamily="34" charset="0"/>
              </a:rPr>
              <a:t>	</a:t>
            </a:r>
            <a:endParaRPr lang="en-GB" dirty="0">
              <a:solidFill>
                <a:srgbClr val="4F81BD"/>
              </a:solidFill>
              <a:latin typeface="Tahoma" panose="020B0604030504040204" pitchFamily="34" charset="0"/>
            </a:endParaRPr>
          </a:p>
          <a:p>
            <a:pPr lvl="0" algn="ctr"/>
            <a:r>
              <a:rPr lang="en-GB" sz="2400" b="1" dirty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</a:t>
            </a:r>
            <a:r>
              <a:rPr lang="en-GB" sz="2400" b="1" dirty="0" smtClean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 </a:t>
            </a:r>
            <a:r>
              <a:rPr lang="en-GB" sz="2400" b="1" dirty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this </a:t>
            </a:r>
            <a:r>
              <a:rPr lang="en-GB" sz="2400" b="1" dirty="0" smtClean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stage, you will </a:t>
            </a:r>
            <a:r>
              <a:rPr lang="en-GB" sz="2400" b="1" dirty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build a scaled model of </a:t>
            </a:r>
            <a:r>
              <a:rPr lang="en-GB" sz="2400" b="1" dirty="0" smtClean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your </a:t>
            </a:r>
            <a:r>
              <a:rPr lang="en-GB" sz="2400" b="1" dirty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restaurant </a:t>
            </a:r>
            <a:r>
              <a:rPr lang="en-GB" sz="2400" b="1" dirty="0" smtClean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and use your </a:t>
            </a:r>
            <a:r>
              <a:rPr lang="en-GB" sz="2400" b="1" dirty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electricity learning to design and build a lighting circuit for it.</a:t>
            </a:r>
          </a:p>
          <a:p>
            <a:pPr algn="ctr"/>
            <a:endParaRPr lang="en-GB" sz="2400" dirty="0">
              <a:solidFill>
                <a:srgbClr val="4F81BD"/>
              </a:solidFill>
              <a:latin typeface="Tahoma" panose="020B060403050404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4" t="3776" r="29406"/>
          <a:stretch/>
        </p:blipFill>
        <p:spPr bwMode="auto">
          <a:xfrm>
            <a:off x="3778545" y="4941168"/>
            <a:ext cx="1764474" cy="1703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0434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81848" y="764704"/>
            <a:ext cx="8194608" cy="5544616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3608" y="1052736"/>
            <a:ext cx="7056784" cy="304698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 smtClean="0">
                <a:solidFill>
                  <a:srgbClr val="E85803"/>
                </a:solidFill>
                <a:latin typeface="Tahoma" panose="020B0604030504040204" pitchFamily="34" charset="0"/>
              </a:rPr>
              <a:t>Electricity revision</a:t>
            </a:r>
          </a:p>
          <a:p>
            <a:pPr algn="ctr"/>
            <a:endParaRPr lang="en-GB" sz="2400" dirty="0">
              <a:solidFill>
                <a:schemeClr val="accent1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sz="2800" dirty="0" smtClean="0">
                <a:latin typeface="Tahoma" panose="020B0604030504040204" pitchFamily="34" charset="0"/>
              </a:rPr>
              <a:t>What is electricity?</a:t>
            </a:r>
          </a:p>
          <a:p>
            <a:pPr algn="ctr"/>
            <a:endParaRPr lang="en-GB" sz="2800" dirty="0">
              <a:latin typeface="Tahoma" panose="020B0604030504040204" pitchFamily="34" charset="0"/>
            </a:endParaRPr>
          </a:p>
          <a:p>
            <a:pPr lvl="0" algn="ctr"/>
            <a:r>
              <a:rPr lang="en-GB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How many electrical items can you name?</a:t>
            </a:r>
          </a:p>
          <a:p>
            <a:pPr algn="ctr"/>
            <a:endParaRPr lang="en-GB" sz="2400" dirty="0">
              <a:latin typeface="Tahoma" panose="020B0604030504040204" pitchFamily="34" charset="0"/>
            </a:endParaRPr>
          </a:p>
          <a:p>
            <a:pPr algn="ctr"/>
            <a:endParaRPr lang="en-GB" sz="2400" dirty="0">
              <a:solidFill>
                <a:schemeClr val="accent1"/>
              </a:solidFill>
              <a:latin typeface="Tahoma" panose="020B060403050404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67" t="11457" r="15461" b="9004"/>
          <a:stretch/>
        </p:blipFill>
        <p:spPr bwMode="auto">
          <a:xfrm>
            <a:off x="3859072" y="3613642"/>
            <a:ext cx="1440160" cy="23839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75822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81848" y="764704"/>
            <a:ext cx="8338624" cy="5112568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1848" y="1124744"/>
            <a:ext cx="8338624" cy="329320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endParaRPr lang="en-GB" sz="2400" dirty="0">
              <a:solidFill>
                <a:schemeClr val="accent1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sz="4000" b="1" dirty="0" smtClean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</a:rPr>
              <a:t>A lamp/ bulb</a:t>
            </a:r>
          </a:p>
          <a:p>
            <a:pPr algn="ctr"/>
            <a:endParaRPr lang="en-GB" sz="3600" b="1" dirty="0">
              <a:solidFill>
                <a:schemeClr val="accent6">
                  <a:lumMod val="75000"/>
                </a:schemeClr>
              </a:solidFill>
              <a:latin typeface="Tahoma" panose="020B0604030504040204" pitchFamily="34" charset="0"/>
            </a:endParaRPr>
          </a:p>
          <a:p>
            <a:pPr algn="ctr"/>
            <a:endParaRPr lang="en-GB" sz="3600" b="1" dirty="0" smtClean="0">
              <a:solidFill>
                <a:schemeClr val="accent6">
                  <a:lumMod val="75000"/>
                </a:schemeClr>
              </a:solidFill>
              <a:latin typeface="Tahoma" panose="020B0604030504040204" pitchFamily="34" charset="0"/>
            </a:endParaRPr>
          </a:p>
          <a:p>
            <a:pPr algn="ctr"/>
            <a:endParaRPr lang="en-GB" sz="3600" b="1" dirty="0">
              <a:solidFill>
                <a:schemeClr val="accent6">
                  <a:lumMod val="75000"/>
                </a:schemeClr>
              </a:solidFill>
              <a:latin typeface="Tahoma" panose="020B0604030504040204" pitchFamily="34" charset="0"/>
            </a:endParaRPr>
          </a:p>
          <a:p>
            <a:pPr algn="ctr"/>
            <a:endParaRPr lang="en-GB" sz="3600" b="1" dirty="0">
              <a:solidFill>
                <a:schemeClr val="accent6">
                  <a:lumMod val="75000"/>
                </a:schemeClr>
              </a:solidFill>
              <a:latin typeface="Tahoma" panose="020B060403050404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  <p:cxnSp>
        <p:nvCxnSpPr>
          <p:cNvPr id="3" name="Straight Connector 2"/>
          <p:cNvCxnSpPr/>
          <p:nvPr/>
        </p:nvCxnSpPr>
        <p:spPr>
          <a:xfrm>
            <a:off x="1907704" y="3607296"/>
            <a:ext cx="5400600" cy="1276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Oval 3"/>
          <p:cNvSpPr/>
          <p:nvPr/>
        </p:nvSpPr>
        <p:spPr>
          <a:xfrm>
            <a:off x="3895076" y="2896796"/>
            <a:ext cx="1512168" cy="1421001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9" name="Straight Connector 8"/>
          <p:cNvCxnSpPr>
            <a:stCxn id="4" idx="3"/>
            <a:endCxn id="4" idx="7"/>
          </p:cNvCxnSpPr>
          <p:nvPr/>
        </p:nvCxnSpPr>
        <p:spPr>
          <a:xfrm flipV="1">
            <a:off x="4116528" y="3104897"/>
            <a:ext cx="1069264" cy="1004799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stCxn id="4" idx="1"/>
            <a:endCxn id="4" idx="5"/>
          </p:cNvCxnSpPr>
          <p:nvPr/>
        </p:nvCxnSpPr>
        <p:spPr>
          <a:xfrm>
            <a:off x="4116528" y="3104897"/>
            <a:ext cx="1069264" cy="1004799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5074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81848" y="764704"/>
            <a:ext cx="8338624" cy="5112568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1848" y="1124744"/>
            <a:ext cx="8338624" cy="329320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endParaRPr lang="en-GB" sz="2400" dirty="0">
              <a:solidFill>
                <a:schemeClr val="accent1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sz="4000" b="1" dirty="0" smtClean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</a:rPr>
              <a:t>A cell/ battery</a:t>
            </a:r>
          </a:p>
          <a:p>
            <a:pPr algn="ctr"/>
            <a:endParaRPr lang="en-GB" sz="3600" b="1" dirty="0">
              <a:solidFill>
                <a:schemeClr val="accent6">
                  <a:lumMod val="75000"/>
                </a:schemeClr>
              </a:solidFill>
              <a:latin typeface="Tahoma" panose="020B0604030504040204" pitchFamily="34" charset="0"/>
            </a:endParaRPr>
          </a:p>
          <a:p>
            <a:pPr algn="ctr"/>
            <a:endParaRPr lang="en-GB" sz="3600" b="1" dirty="0" smtClean="0">
              <a:solidFill>
                <a:schemeClr val="accent6">
                  <a:lumMod val="75000"/>
                </a:schemeClr>
              </a:solidFill>
              <a:latin typeface="Tahoma" panose="020B0604030504040204" pitchFamily="34" charset="0"/>
            </a:endParaRPr>
          </a:p>
          <a:p>
            <a:pPr algn="ctr"/>
            <a:endParaRPr lang="en-GB" sz="3600" b="1" dirty="0">
              <a:solidFill>
                <a:schemeClr val="accent6">
                  <a:lumMod val="75000"/>
                </a:schemeClr>
              </a:solidFill>
              <a:latin typeface="Tahoma" panose="020B0604030504040204" pitchFamily="34" charset="0"/>
            </a:endParaRPr>
          </a:p>
          <a:p>
            <a:pPr algn="ctr"/>
            <a:endParaRPr lang="en-GB" sz="3600" b="1" dirty="0">
              <a:solidFill>
                <a:schemeClr val="accent6">
                  <a:lumMod val="75000"/>
                </a:schemeClr>
              </a:solidFill>
              <a:latin typeface="Tahoma" panose="020B060403050404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  <p:cxnSp>
        <p:nvCxnSpPr>
          <p:cNvPr id="3" name="Straight Connector 2"/>
          <p:cNvCxnSpPr/>
          <p:nvPr/>
        </p:nvCxnSpPr>
        <p:spPr>
          <a:xfrm>
            <a:off x="1931328" y="3667835"/>
            <a:ext cx="2664296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4819493" y="3663026"/>
            <a:ext cx="2664296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4616622" y="3343799"/>
            <a:ext cx="1" cy="684076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4834627" y="3154161"/>
            <a:ext cx="0" cy="101773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322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81848" y="764704"/>
            <a:ext cx="8338624" cy="5112568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1848" y="1124744"/>
            <a:ext cx="8338624" cy="329320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endParaRPr lang="en-GB" sz="2400" dirty="0">
              <a:solidFill>
                <a:schemeClr val="accent1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sz="4000" b="1" dirty="0" smtClean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</a:rPr>
              <a:t>A wire</a:t>
            </a:r>
          </a:p>
          <a:p>
            <a:pPr algn="ctr"/>
            <a:endParaRPr lang="en-GB" sz="3600" b="1" dirty="0">
              <a:solidFill>
                <a:schemeClr val="accent6">
                  <a:lumMod val="75000"/>
                </a:schemeClr>
              </a:solidFill>
              <a:latin typeface="Tahoma" panose="020B0604030504040204" pitchFamily="34" charset="0"/>
            </a:endParaRPr>
          </a:p>
          <a:p>
            <a:pPr algn="ctr"/>
            <a:endParaRPr lang="en-GB" sz="3600" b="1" dirty="0" smtClean="0">
              <a:solidFill>
                <a:schemeClr val="accent6">
                  <a:lumMod val="75000"/>
                </a:schemeClr>
              </a:solidFill>
              <a:latin typeface="Tahoma" panose="020B0604030504040204" pitchFamily="34" charset="0"/>
            </a:endParaRPr>
          </a:p>
          <a:p>
            <a:pPr algn="ctr"/>
            <a:endParaRPr lang="en-GB" sz="3600" b="1" dirty="0">
              <a:solidFill>
                <a:schemeClr val="accent6">
                  <a:lumMod val="75000"/>
                </a:schemeClr>
              </a:solidFill>
              <a:latin typeface="Tahoma" panose="020B0604030504040204" pitchFamily="34" charset="0"/>
            </a:endParaRPr>
          </a:p>
          <a:p>
            <a:pPr algn="ctr"/>
            <a:endParaRPr lang="en-GB" sz="3600" b="1" dirty="0">
              <a:solidFill>
                <a:schemeClr val="accent6">
                  <a:lumMod val="75000"/>
                </a:schemeClr>
              </a:solidFill>
              <a:latin typeface="Tahoma" panose="020B060403050404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>
            <a:off x="1835696" y="3663026"/>
            <a:ext cx="5648093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1043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514701" y="764704"/>
            <a:ext cx="8338624" cy="5112568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8476" y="764704"/>
            <a:ext cx="8338624" cy="329320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endParaRPr lang="en-GB" sz="2400" dirty="0">
              <a:solidFill>
                <a:schemeClr val="accent1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sz="4000" b="1" dirty="0" smtClean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</a:rPr>
              <a:t>A switch</a:t>
            </a:r>
          </a:p>
          <a:p>
            <a:pPr algn="ctr"/>
            <a:endParaRPr lang="en-GB" sz="3600" b="1" dirty="0">
              <a:solidFill>
                <a:schemeClr val="accent6">
                  <a:lumMod val="75000"/>
                </a:schemeClr>
              </a:solidFill>
              <a:latin typeface="Tahoma" panose="020B0604030504040204" pitchFamily="34" charset="0"/>
            </a:endParaRPr>
          </a:p>
          <a:p>
            <a:pPr algn="ctr"/>
            <a:endParaRPr lang="en-GB" sz="3600" b="1" dirty="0" smtClean="0">
              <a:solidFill>
                <a:schemeClr val="accent6">
                  <a:lumMod val="75000"/>
                </a:schemeClr>
              </a:solidFill>
              <a:latin typeface="Tahoma" panose="020B0604030504040204" pitchFamily="34" charset="0"/>
            </a:endParaRPr>
          </a:p>
          <a:p>
            <a:pPr algn="ctr"/>
            <a:endParaRPr lang="en-GB" sz="3600" b="1" dirty="0">
              <a:solidFill>
                <a:schemeClr val="accent6">
                  <a:lumMod val="75000"/>
                </a:schemeClr>
              </a:solidFill>
              <a:latin typeface="Tahoma" panose="020B0604030504040204" pitchFamily="34" charset="0"/>
            </a:endParaRPr>
          </a:p>
          <a:p>
            <a:pPr algn="ctr"/>
            <a:endParaRPr lang="en-GB" sz="3600" b="1" dirty="0">
              <a:solidFill>
                <a:schemeClr val="accent6">
                  <a:lumMod val="75000"/>
                </a:schemeClr>
              </a:solidFill>
              <a:latin typeface="Tahoma" panose="020B060403050404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  <p:cxnSp>
        <p:nvCxnSpPr>
          <p:cNvPr id="8" name="Straight Connector 7"/>
          <p:cNvCxnSpPr/>
          <p:nvPr/>
        </p:nvCxnSpPr>
        <p:spPr>
          <a:xfrm>
            <a:off x="5796136" y="3663026"/>
            <a:ext cx="1687653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2051720" y="3663026"/>
            <a:ext cx="1687653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Oval 2"/>
          <p:cNvSpPr/>
          <p:nvPr/>
        </p:nvSpPr>
        <p:spPr>
          <a:xfrm>
            <a:off x="3739373" y="3410998"/>
            <a:ext cx="524326" cy="504056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Oval 9"/>
          <p:cNvSpPr/>
          <p:nvPr/>
        </p:nvSpPr>
        <p:spPr>
          <a:xfrm>
            <a:off x="5263054" y="3410998"/>
            <a:ext cx="524326" cy="504056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1" name="Straight Connector 10"/>
          <p:cNvCxnSpPr>
            <a:stCxn id="3" idx="5"/>
          </p:cNvCxnSpPr>
          <p:nvPr/>
        </p:nvCxnSpPr>
        <p:spPr>
          <a:xfrm>
            <a:off x="4186913" y="3841237"/>
            <a:ext cx="673119" cy="379851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26180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81848" y="640792"/>
            <a:ext cx="8338624" cy="5452504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567" y="489333"/>
            <a:ext cx="7992889" cy="575542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endParaRPr lang="en-GB" sz="2400" dirty="0">
              <a:solidFill>
                <a:schemeClr val="accent1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sz="3200" b="1" dirty="0" smtClean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</a:rPr>
              <a:t>Task 1:</a:t>
            </a:r>
          </a:p>
          <a:p>
            <a:pPr algn="ctr"/>
            <a:endParaRPr lang="en-GB" sz="3200" b="1" dirty="0">
              <a:solidFill>
                <a:schemeClr val="accent6">
                  <a:lumMod val="75000"/>
                </a:schemeClr>
              </a:solidFill>
              <a:latin typeface="Tahoma" panose="020B0604030504040204" pitchFamily="34" charset="0"/>
            </a:endParaRPr>
          </a:p>
          <a:p>
            <a:pPr lvl="0" algn="ctr"/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</a:t>
            </a:r>
            <a:r>
              <a:rPr lang="en-GB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redict </a:t>
            </a: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what will happen when:</a:t>
            </a:r>
          </a:p>
          <a:p>
            <a:pPr marL="457200" lvl="0" indent="-457200" algn="ctr">
              <a:buFont typeface="+mj-lt"/>
              <a:buAutoNum type="alphaLcPeriod"/>
            </a:pP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 additional lamp is added to the circuit</a:t>
            </a:r>
          </a:p>
          <a:p>
            <a:pPr marL="457200" lvl="0" indent="-457200" algn="ctr">
              <a:buFont typeface="+mj-lt"/>
              <a:buAutoNum type="alphaLcPeriod"/>
            </a:pP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 additional cell is added to the </a:t>
            </a:r>
            <a:r>
              <a:rPr lang="en-GB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circuit</a:t>
            </a:r>
          </a:p>
          <a:p>
            <a:pPr lvl="0"/>
            <a:endParaRPr lang="en-GB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 algn="ctr"/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</a:t>
            </a:r>
            <a:r>
              <a:rPr lang="en-GB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est your </a:t>
            </a: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predictions </a:t>
            </a:r>
            <a:r>
              <a:rPr lang="en-GB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and </a:t>
            </a: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use what </a:t>
            </a:r>
            <a:r>
              <a:rPr lang="en-GB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 </a:t>
            </a: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know </a:t>
            </a:r>
            <a:r>
              <a:rPr lang="en-GB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about electricity to explain </a:t>
            </a: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what </a:t>
            </a:r>
            <a:r>
              <a:rPr lang="en-GB" sz="2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 </a:t>
            </a: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have found.</a:t>
            </a:r>
          </a:p>
          <a:p>
            <a:pPr algn="ctr"/>
            <a:endParaRPr lang="en-GB" sz="2800" b="1" dirty="0">
              <a:solidFill>
                <a:schemeClr val="accent6">
                  <a:lumMod val="75000"/>
                </a:schemeClr>
              </a:solidFill>
              <a:latin typeface="Tahoma" panose="020B0604030504040204" pitchFamily="34" charset="0"/>
            </a:endParaRPr>
          </a:p>
          <a:p>
            <a:pPr algn="ctr"/>
            <a:endParaRPr lang="en-GB" sz="3600" b="1" dirty="0" smtClean="0">
              <a:solidFill>
                <a:schemeClr val="accent6">
                  <a:lumMod val="75000"/>
                </a:schemeClr>
              </a:solidFill>
              <a:latin typeface="Tahoma" panose="020B0604030504040204" pitchFamily="34" charset="0"/>
            </a:endParaRPr>
          </a:p>
          <a:p>
            <a:pPr algn="ctr"/>
            <a:endParaRPr lang="en-GB" sz="3600" b="1" dirty="0">
              <a:solidFill>
                <a:schemeClr val="accent6">
                  <a:lumMod val="75000"/>
                </a:schemeClr>
              </a:solidFill>
              <a:latin typeface="Tahoma" panose="020B0604030504040204" pitchFamily="34" charset="0"/>
            </a:endParaRPr>
          </a:p>
          <a:p>
            <a:pPr algn="ctr"/>
            <a:endParaRPr lang="en-GB" sz="3600" b="1" dirty="0">
              <a:solidFill>
                <a:schemeClr val="accent6">
                  <a:lumMod val="75000"/>
                </a:schemeClr>
              </a:solidFill>
              <a:latin typeface="Tahoma" panose="020B060403050404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20" y="4286121"/>
            <a:ext cx="4483181" cy="22415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25201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481848" y="640792"/>
            <a:ext cx="8338624" cy="5452504"/>
          </a:xfrm>
          <a:prstGeom prst="round2DiagRect">
            <a:avLst/>
          </a:prstGeom>
          <a:solidFill>
            <a:schemeClr val="bg1"/>
          </a:solidFill>
          <a:ln>
            <a:solidFill>
              <a:srgbClr val="F5DE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567" y="489333"/>
            <a:ext cx="7992889" cy="397031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endParaRPr lang="en-GB" sz="2400" dirty="0">
              <a:solidFill>
                <a:schemeClr val="accent1"/>
              </a:solidFill>
              <a:latin typeface="Tahoma" panose="020B0604030504040204" pitchFamily="34" charset="0"/>
            </a:endParaRPr>
          </a:p>
          <a:p>
            <a:pPr algn="ctr"/>
            <a:r>
              <a:rPr lang="en-GB" sz="3200" b="1" dirty="0" smtClean="0">
                <a:solidFill>
                  <a:schemeClr val="accent6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Task 2:</a:t>
            </a:r>
          </a:p>
          <a:p>
            <a:pPr algn="ctr"/>
            <a:endParaRPr lang="en-GB" sz="3200" b="1" dirty="0">
              <a:solidFill>
                <a:schemeClr val="accent6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en-GB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Use </a:t>
            </a:r>
            <a:r>
              <a:rPr lang="en-GB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</a:t>
            </a:r>
            <a:r>
              <a:rPr lang="en-GB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symbols we have learnt to </a:t>
            </a:r>
            <a:r>
              <a:rPr lang="en-GB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draw </a:t>
            </a:r>
            <a:r>
              <a:rPr lang="en-GB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 circuit </a:t>
            </a:r>
            <a:r>
              <a:rPr lang="en-GB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diagram for the lighting in </a:t>
            </a:r>
            <a:r>
              <a:rPr lang="en-GB" sz="28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your </a:t>
            </a:r>
            <a:r>
              <a:rPr lang="en-GB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restaurant.</a:t>
            </a:r>
            <a:endParaRPr lang="en-GB" sz="2800" b="1" dirty="0">
              <a:solidFill>
                <a:schemeClr val="accent6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endParaRPr lang="en-GB" sz="3600" b="1" dirty="0" smtClean="0">
              <a:solidFill>
                <a:schemeClr val="accent6">
                  <a:lumMod val="75000"/>
                </a:schemeClr>
              </a:solidFill>
              <a:latin typeface="Tahoma" panose="020B0604030504040204" pitchFamily="34" charset="0"/>
            </a:endParaRPr>
          </a:p>
          <a:p>
            <a:pPr algn="ctr"/>
            <a:endParaRPr lang="en-GB" sz="3600" b="1" dirty="0">
              <a:solidFill>
                <a:schemeClr val="accent6">
                  <a:lumMod val="75000"/>
                </a:schemeClr>
              </a:solidFill>
              <a:latin typeface="Tahoma" panose="020B0604030504040204" pitchFamily="34" charset="0"/>
            </a:endParaRPr>
          </a:p>
          <a:p>
            <a:pPr algn="ctr"/>
            <a:endParaRPr lang="en-GB" sz="3600" b="1" dirty="0">
              <a:solidFill>
                <a:schemeClr val="accent6">
                  <a:lumMod val="75000"/>
                </a:schemeClr>
              </a:solidFill>
              <a:latin typeface="Tahoma" panose="020B060403050404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4328" y="27794"/>
            <a:ext cx="1619672" cy="1225997"/>
          </a:xfrm>
          <a:prstGeom prst="rect">
            <a:avLst/>
          </a:prstGeom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488" b="17273"/>
          <a:stretch/>
        </p:blipFill>
        <p:spPr bwMode="auto">
          <a:xfrm>
            <a:off x="2603672" y="3068960"/>
            <a:ext cx="4152678" cy="33497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4326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9524</TotalTime>
  <Words>244</Words>
  <Application>Microsoft Office PowerPoint</Application>
  <PresentationFormat>On-screen Show (4:3)</PresentationFormat>
  <Paragraphs>66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Farming STEMterprise</dc:title>
  <dc:creator>Jennie Devine</dc:creator>
  <cp:lastModifiedBy>Jennie Devine</cp:lastModifiedBy>
  <cp:revision>77</cp:revision>
  <cp:lastPrinted>2018-12-19T12:59:05Z</cp:lastPrinted>
  <dcterms:created xsi:type="dcterms:W3CDTF">2018-09-18T12:12:08Z</dcterms:created>
  <dcterms:modified xsi:type="dcterms:W3CDTF">2019-09-11T14:26:09Z</dcterms:modified>
</cp:coreProperties>
</file>