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8"/>
  </p:notesMasterIdLst>
  <p:sldIdLst>
    <p:sldId id="257" r:id="rId2"/>
    <p:sldId id="284" r:id="rId3"/>
    <p:sldId id="285" r:id="rId4"/>
    <p:sldId id="286" r:id="rId5"/>
    <p:sldId id="287" r:id="rId6"/>
    <p:sldId id="288" r:id="rId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5DE38"/>
    <a:srgbClr val="E85803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0" d="100"/>
          <a:sy n="70" d="100"/>
        </p:scale>
        <p:origin x="-2178" y="-88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0928E9A-947C-4D8E-9B83-D6CC267356BF}" type="datetimeFigureOut">
              <a:rPr lang="en-GB" smtClean="0"/>
              <a:t>05/03/2019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17F6DF4-31BE-4F35-8181-1A38D60EE21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923004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3/5/2019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62030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3/5/2019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24616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3/5/2019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04060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3/5/2019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48347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3/5/2019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75574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3/5/2019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55618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3/5/2019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3163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3/5/2019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05800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3/5/2019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12443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3/5/2019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70153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3/5/2019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97346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3/5/2019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21728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-32100" y="5159506"/>
            <a:ext cx="9465542" cy="2119536"/>
          </a:xfrm>
        </p:spPr>
        <p:txBody>
          <a:bodyPr/>
          <a:lstStyle/>
          <a:p>
            <a:r>
              <a:rPr lang="en-GB" sz="2400" b="1" dirty="0" smtClean="0">
                <a:solidFill>
                  <a:schemeClr val="bg1"/>
                </a:solidFill>
                <a:latin typeface="Tahoma" panose="020B0604030504040204" pitchFamily="34" charset="0"/>
              </a:rPr>
              <a:t>Stage 10: Calculating with money</a:t>
            </a:r>
            <a:endParaRPr lang="en-GB" sz="2400" b="1" dirty="0">
              <a:solidFill>
                <a:schemeClr val="bg1"/>
              </a:solidFill>
              <a:latin typeface="Tahoma" panose="020B0604030504040204" pitchFamily="34" charset="0"/>
            </a:endParaRPr>
          </a:p>
          <a:p>
            <a:endParaRPr lang="en-GB" dirty="0">
              <a:solidFill>
                <a:schemeClr val="bg1"/>
              </a:solidFill>
              <a:latin typeface="Tahoma" panose="020B0604030504040204" pitchFamily="34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0229" y="404664"/>
            <a:ext cx="6258265" cy="47371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33427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 Diagonal Corner Rectangle 6"/>
          <p:cNvSpPr/>
          <p:nvPr/>
        </p:nvSpPr>
        <p:spPr>
          <a:xfrm>
            <a:off x="481848" y="548680"/>
            <a:ext cx="8194608" cy="5832648"/>
          </a:xfrm>
          <a:prstGeom prst="round2DiagRect">
            <a:avLst/>
          </a:prstGeom>
          <a:solidFill>
            <a:schemeClr val="bg1"/>
          </a:solidFill>
          <a:ln>
            <a:solidFill>
              <a:srgbClr val="F5DE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prstClr val="white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55576" y="692696"/>
            <a:ext cx="7632848" cy="415498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4000" b="1" dirty="0" smtClean="0">
                <a:solidFill>
                  <a:srgbClr val="E85803"/>
                </a:solidFill>
                <a:latin typeface="Tahoma" panose="020B0604030504040204" pitchFamily="34" charset="0"/>
              </a:rPr>
              <a:t>Learning Objective:</a:t>
            </a:r>
            <a:endParaRPr lang="en-GB" sz="4000" b="1" dirty="0">
              <a:solidFill>
                <a:srgbClr val="E85803"/>
              </a:solidFill>
              <a:latin typeface="Tahoma" panose="020B0604030504040204" pitchFamily="34" charset="0"/>
            </a:endParaRPr>
          </a:p>
          <a:p>
            <a:pPr algn="ctr"/>
            <a:r>
              <a:rPr lang="en-GB" sz="2800" dirty="0">
                <a:latin typeface="Tahoma" panose="020B0604030504040204" pitchFamily="34" charset="0"/>
              </a:rPr>
              <a:t>To calculate with money and give </a:t>
            </a:r>
            <a:r>
              <a:rPr lang="en-GB" sz="2800" dirty="0" smtClean="0">
                <a:latin typeface="Tahoma" panose="020B0604030504040204" pitchFamily="34" charset="0"/>
              </a:rPr>
              <a:t>change</a:t>
            </a:r>
          </a:p>
          <a:p>
            <a:pPr algn="ctr"/>
            <a:endParaRPr lang="en-GB" sz="2800" dirty="0">
              <a:latin typeface="Tahoma" panose="020B0604030504040204" pitchFamily="34" charset="0"/>
            </a:endParaRPr>
          </a:p>
          <a:p>
            <a:pPr algn="ctr"/>
            <a:r>
              <a:rPr lang="en-GB" sz="2800" dirty="0" smtClean="0">
                <a:latin typeface="Tahoma" panose="020B0604030504040204" pitchFamily="34" charset="0"/>
              </a:rPr>
              <a:t>Today, we will </a:t>
            </a:r>
            <a:r>
              <a:rPr lang="en-GB" sz="2800" dirty="0">
                <a:latin typeface="Tahoma" panose="020B0604030504040204" pitchFamily="34" charset="0"/>
              </a:rPr>
              <a:t>be setting up </a:t>
            </a:r>
            <a:r>
              <a:rPr lang="en-GB" sz="2800" dirty="0" smtClean="0">
                <a:latin typeface="Tahoma" panose="020B0604030504040204" pitchFamily="34" charset="0"/>
              </a:rPr>
              <a:t>farm shops </a:t>
            </a:r>
            <a:r>
              <a:rPr lang="en-GB" sz="2800" dirty="0">
                <a:latin typeface="Tahoma" panose="020B0604030504040204" pitchFamily="34" charset="0"/>
              </a:rPr>
              <a:t>so </a:t>
            </a:r>
            <a:r>
              <a:rPr lang="en-GB" sz="2800" dirty="0" smtClean="0">
                <a:latin typeface="Tahoma" panose="020B0604030504040204" pitchFamily="34" charset="0"/>
              </a:rPr>
              <a:t>we can practise selling our </a:t>
            </a:r>
            <a:r>
              <a:rPr lang="en-GB" sz="2800" dirty="0">
                <a:latin typeface="Tahoma" panose="020B0604030504040204" pitchFamily="34" charset="0"/>
              </a:rPr>
              <a:t>products but first </a:t>
            </a:r>
            <a:r>
              <a:rPr lang="en-GB" sz="2800" dirty="0" smtClean="0">
                <a:latin typeface="Tahoma" panose="020B0604030504040204" pitchFamily="34" charset="0"/>
              </a:rPr>
              <a:t>we </a:t>
            </a:r>
            <a:r>
              <a:rPr lang="en-GB" sz="2800" dirty="0">
                <a:latin typeface="Tahoma" panose="020B0604030504040204" pitchFamily="34" charset="0"/>
              </a:rPr>
              <a:t>need to decide </a:t>
            </a:r>
            <a:r>
              <a:rPr lang="en-GB" sz="2800" dirty="0" smtClean="0">
                <a:latin typeface="Tahoma" panose="020B0604030504040204" pitchFamily="34" charset="0"/>
              </a:rPr>
              <a:t>on </a:t>
            </a:r>
            <a:r>
              <a:rPr lang="en-GB" sz="2800" dirty="0">
                <a:latin typeface="Tahoma" panose="020B0604030504040204" pitchFamily="34" charset="0"/>
              </a:rPr>
              <a:t>selling </a:t>
            </a:r>
            <a:r>
              <a:rPr lang="en-GB" sz="2800" dirty="0" smtClean="0">
                <a:latin typeface="Tahoma" panose="020B0604030504040204" pitchFamily="34" charset="0"/>
              </a:rPr>
              <a:t>prices </a:t>
            </a:r>
            <a:r>
              <a:rPr lang="en-GB" sz="2800" dirty="0">
                <a:latin typeface="Tahoma" panose="020B0604030504040204" pitchFamily="34" charset="0"/>
              </a:rPr>
              <a:t>for the products </a:t>
            </a:r>
            <a:r>
              <a:rPr lang="en-GB" sz="2800" dirty="0" smtClean="0">
                <a:latin typeface="Tahoma" panose="020B0604030504040204" pitchFamily="34" charset="0"/>
              </a:rPr>
              <a:t>we </a:t>
            </a:r>
            <a:r>
              <a:rPr lang="en-GB" sz="2800" dirty="0">
                <a:latin typeface="Tahoma" panose="020B0604030504040204" pitchFamily="34" charset="0"/>
              </a:rPr>
              <a:t>have made</a:t>
            </a:r>
            <a:r>
              <a:rPr lang="en-GB" sz="2800" dirty="0" smtClean="0">
                <a:latin typeface="Tahoma" panose="020B0604030504040204" pitchFamily="34" charset="0"/>
              </a:rPr>
              <a:t>.</a:t>
            </a:r>
          </a:p>
          <a:p>
            <a:pPr algn="ctr"/>
            <a:endParaRPr lang="en-GB" sz="2800" dirty="0">
              <a:solidFill>
                <a:schemeClr val="accent1"/>
              </a:solidFill>
              <a:latin typeface="Tahoma" panose="020B0604030504040204" pitchFamily="34" charset="0"/>
            </a:endParaRPr>
          </a:p>
          <a:p>
            <a:pPr algn="ctr"/>
            <a:r>
              <a:rPr lang="en-GB" sz="2800" dirty="0" smtClean="0">
                <a:solidFill>
                  <a:srgbClr val="E85803"/>
                </a:solidFill>
                <a:latin typeface="Tahoma" panose="020B0604030504040204" pitchFamily="34" charset="0"/>
              </a:rPr>
              <a:t>What information with help us do this?</a:t>
            </a: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872" y="5108575"/>
            <a:ext cx="1901825" cy="1749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083737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 Diagonal Corner Rectangle 6"/>
          <p:cNvSpPr/>
          <p:nvPr/>
        </p:nvSpPr>
        <p:spPr>
          <a:xfrm>
            <a:off x="481848" y="260648"/>
            <a:ext cx="8194608" cy="6120680"/>
          </a:xfrm>
          <a:prstGeom prst="round2DiagRect">
            <a:avLst/>
          </a:prstGeom>
          <a:solidFill>
            <a:schemeClr val="bg1"/>
          </a:solidFill>
          <a:ln>
            <a:solidFill>
              <a:srgbClr val="F5DE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prstClr val="white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62728" y="476672"/>
            <a:ext cx="7632848" cy="477053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4000" b="1" dirty="0" smtClean="0">
                <a:solidFill>
                  <a:srgbClr val="E85803"/>
                </a:solidFill>
                <a:latin typeface="Tahoma" panose="020B0604030504040204" pitchFamily="34" charset="0"/>
              </a:rPr>
              <a:t>Deciding on a selling price</a:t>
            </a:r>
          </a:p>
          <a:p>
            <a:pPr algn="ctr"/>
            <a:endParaRPr lang="en-GB" sz="2000" b="1" dirty="0">
              <a:solidFill>
                <a:srgbClr val="E85803"/>
              </a:solidFill>
              <a:latin typeface="Tahoma" panose="020B0604030504040204" pitchFamily="34" charset="0"/>
            </a:endParaRPr>
          </a:p>
          <a:p>
            <a:pPr algn="ctr"/>
            <a:r>
              <a:rPr lang="en-GB" sz="2800" dirty="0" smtClean="0">
                <a:latin typeface="Tahoma" panose="020B0604030504040204" pitchFamily="34" charset="0"/>
              </a:rPr>
              <a:t>When we are deciding </a:t>
            </a:r>
            <a:r>
              <a:rPr lang="en-GB" sz="2800" dirty="0">
                <a:latin typeface="Tahoma" panose="020B0604030504040204" pitchFamily="34" charset="0"/>
              </a:rPr>
              <a:t>on a price for </a:t>
            </a:r>
            <a:r>
              <a:rPr lang="en-GB" sz="2800" dirty="0" smtClean="0">
                <a:latin typeface="Tahoma" panose="020B0604030504040204" pitchFamily="34" charset="0"/>
              </a:rPr>
              <a:t>our product we need to ensure we </a:t>
            </a:r>
            <a:r>
              <a:rPr lang="en-GB" sz="2800" dirty="0">
                <a:latin typeface="Tahoma" panose="020B0604030504040204" pitchFamily="34" charset="0"/>
              </a:rPr>
              <a:t>charge enough to </a:t>
            </a:r>
            <a:r>
              <a:rPr lang="en-GB" sz="2800" dirty="0" smtClean="0">
                <a:latin typeface="Tahoma" panose="020B0604030504040204" pitchFamily="34" charset="0"/>
              </a:rPr>
              <a:t>cover the cost of making each product but not </a:t>
            </a:r>
            <a:r>
              <a:rPr lang="en-GB" sz="2800" dirty="0">
                <a:latin typeface="Tahoma" panose="020B0604030504040204" pitchFamily="34" charset="0"/>
              </a:rPr>
              <a:t>so much that your customers will take their business elsewhere! </a:t>
            </a:r>
            <a:endParaRPr lang="en-GB" sz="2800" dirty="0" smtClean="0">
              <a:latin typeface="Tahoma" panose="020B0604030504040204" pitchFamily="34" charset="0"/>
            </a:endParaRPr>
          </a:p>
          <a:p>
            <a:pPr algn="ctr"/>
            <a:endParaRPr lang="en-GB" sz="2800" dirty="0" smtClean="0">
              <a:solidFill>
                <a:schemeClr val="accent1"/>
              </a:solidFill>
              <a:latin typeface="Tahoma" panose="020B0604030504040204" pitchFamily="34" charset="0"/>
            </a:endParaRPr>
          </a:p>
          <a:p>
            <a:pPr algn="ctr"/>
            <a:r>
              <a:rPr lang="en-GB" sz="2400" i="1" dirty="0" smtClean="0">
                <a:solidFill>
                  <a:srgbClr val="E85803"/>
                </a:solidFill>
                <a:latin typeface="Tahoma" panose="020B0604030504040204" pitchFamily="34" charset="0"/>
              </a:rPr>
              <a:t>For </a:t>
            </a:r>
            <a:r>
              <a:rPr lang="en-GB" sz="2400" i="1" dirty="0">
                <a:solidFill>
                  <a:srgbClr val="E85803"/>
                </a:solidFill>
                <a:latin typeface="Tahoma" panose="020B0604030504040204" pitchFamily="34" charset="0"/>
              </a:rPr>
              <a:t>example: if it cost £1 to make each bread product then your selling price needs to be more than £</a:t>
            </a:r>
            <a:r>
              <a:rPr lang="en-GB" sz="2400" i="1" dirty="0" smtClean="0">
                <a:solidFill>
                  <a:srgbClr val="E85803"/>
                </a:solidFill>
                <a:latin typeface="Tahoma" panose="020B0604030504040204" pitchFamily="34" charset="0"/>
              </a:rPr>
              <a:t>1.</a:t>
            </a:r>
            <a:endParaRPr lang="en-GB" sz="2800" dirty="0" smtClean="0">
              <a:solidFill>
                <a:srgbClr val="E85803"/>
              </a:solidFill>
              <a:latin typeface="Tahoma" panose="020B0604030504040204" pitchFamily="34" charset="0"/>
            </a:endParaRPr>
          </a:p>
          <a:p>
            <a:pPr algn="ctr"/>
            <a:endParaRPr lang="en-GB" sz="2800" dirty="0">
              <a:solidFill>
                <a:schemeClr val="accent1"/>
              </a:solidFill>
              <a:latin typeface="Tahoma" panose="020B0604030504040204" pitchFamily="34" charset="0"/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4942912"/>
            <a:ext cx="3067086" cy="2045528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16639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 Diagonal Corner Rectangle 6"/>
          <p:cNvSpPr/>
          <p:nvPr/>
        </p:nvSpPr>
        <p:spPr>
          <a:xfrm>
            <a:off x="481848" y="260648"/>
            <a:ext cx="8194608" cy="6120680"/>
          </a:xfrm>
          <a:prstGeom prst="round2DiagRect">
            <a:avLst/>
          </a:prstGeom>
          <a:solidFill>
            <a:schemeClr val="bg1"/>
          </a:solidFill>
          <a:ln>
            <a:solidFill>
              <a:srgbClr val="F5DE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prstClr val="white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62728" y="476672"/>
            <a:ext cx="7632848" cy="218521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4000" b="1" dirty="0" smtClean="0">
                <a:solidFill>
                  <a:srgbClr val="E85803"/>
                </a:solidFill>
                <a:latin typeface="Tahoma" panose="020B0604030504040204" pitchFamily="34" charset="0"/>
              </a:rPr>
              <a:t>Deciding on a selling price</a:t>
            </a:r>
          </a:p>
          <a:p>
            <a:pPr algn="ctr"/>
            <a:endParaRPr lang="en-GB" sz="2000" b="1" dirty="0">
              <a:latin typeface="Tahoma" panose="020B0604030504040204" pitchFamily="34" charset="0"/>
            </a:endParaRPr>
          </a:p>
          <a:p>
            <a:pPr algn="ctr"/>
            <a:r>
              <a:rPr lang="en-GB" sz="2400" dirty="0" smtClean="0">
                <a:latin typeface="Tahoma" panose="020B0604030504040204" pitchFamily="34" charset="0"/>
              </a:rPr>
              <a:t>Decide on selling prices for both of your products and add them to your advertisements.</a:t>
            </a:r>
          </a:p>
          <a:p>
            <a:pPr algn="ctr"/>
            <a:endParaRPr lang="en-GB" sz="2800" dirty="0">
              <a:solidFill>
                <a:schemeClr val="accent1"/>
              </a:solidFill>
              <a:latin typeface="Tahoma" panose="020B0604030504040204" pitchFamily="34" charset="0"/>
            </a:endParaRP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166" r="12274"/>
          <a:stretch/>
        </p:blipFill>
        <p:spPr bwMode="auto">
          <a:xfrm>
            <a:off x="2380536" y="2407430"/>
            <a:ext cx="4369072" cy="3960441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6050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 Diagonal Corner Rectangle 6"/>
          <p:cNvSpPr/>
          <p:nvPr/>
        </p:nvSpPr>
        <p:spPr>
          <a:xfrm>
            <a:off x="251520" y="260648"/>
            <a:ext cx="8640960" cy="6120680"/>
          </a:xfrm>
          <a:prstGeom prst="round2DiagRect">
            <a:avLst/>
          </a:prstGeom>
          <a:solidFill>
            <a:schemeClr val="bg1"/>
          </a:solidFill>
          <a:ln>
            <a:solidFill>
              <a:srgbClr val="F5DE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prstClr val="white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95536" y="412499"/>
            <a:ext cx="8280920" cy="470898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4000" b="1" dirty="0" smtClean="0">
                <a:solidFill>
                  <a:srgbClr val="E85803"/>
                </a:solidFill>
                <a:latin typeface="Tahoma" panose="020B0604030504040204" pitchFamily="34" charset="0"/>
              </a:rPr>
              <a:t>Calculating with money</a:t>
            </a:r>
          </a:p>
          <a:p>
            <a:pPr algn="ctr"/>
            <a:endParaRPr lang="en-GB" sz="2000" b="1" dirty="0">
              <a:solidFill>
                <a:srgbClr val="FF3399"/>
              </a:solidFill>
              <a:latin typeface="Tahoma" panose="020B0604030504040204" pitchFamily="34" charset="0"/>
            </a:endParaRPr>
          </a:p>
          <a:p>
            <a:pPr marL="514350" indent="-514350">
              <a:buFont typeface="+mj-lt"/>
              <a:buAutoNum type="arabicPeriod"/>
            </a:pPr>
            <a:r>
              <a:rPr lang="en-GB" sz="2000" dirty="0">
                <a:latin typeface="Tahoma" panose="020B0604030504040204" pitchFamily="34" charset="0"/>
              </a:rPr>
              <a:t>You sell three flower products for 30p each. What is the total order cost?  </a:t>
            </a:r>
          </a:p>
          <a:p>
            <a:pPr marL="514350" indent="-514350">
              <a:buFont typeface="+mj-lt"/>
              <a:buAutoNum type="arabicPeriod"/>
            </a:pPr>
            <a:r>
              <a:rPr lang="en-GB" sz="2000" dirty="0" smtClean="0">
                <a:solidFill>
                  <a:srgbClr val="E85803"/>
                </a:solidFill>
                <a:latin typeface="Tahoma" panose="020B0604030504040204" pitchFamily="34" charset="0"/>
              </a:rPr>
              <a:t>You sell two bread products for £1 and 40p each. What is the total order cost?</a:t>
            </a:r>
          </a:p>
          <a:p>
            <a:pPr marL="514350" indent="-514350">
              <a:buFont typeface="+mj-lt"/>
              <a:buAutoNum type="arabicPeriod"/>
            </a:pPr>
            <a:r>
              <a:rPr lang="en-GB" sz="2000" dirty="0" smtClean="0">
                <a:latin typeface="Tahoma" panose="020B0604030504040204" pitchFamily="34" charset="0"/>
              </a:rPr>
              <a:t>You sell one bread product for £1 and 20p and two flower products for 32p each. </a:t>
            </a:r>
            <a:r>
              <a:rPr lang="en-GB" sz="2000" dirty="0">
                <a:latin typeface="Tahoma" panose="020B0604030504040204" pitchFamily="34" charset="0"/>
              </a:rPr>
              <a:t>What is the total order cost?</a:t>
            </a:r>
          </a:p>
          <a:p>
            <a:pPr marL="514350" indent="-514350">
              <a:buFont typeface="+mj-lt"/>
              <a:buAutoNum type="arabicPeriod"/>
            </a:pPr>
            <a:r>
              <a:rPr lang="en-GB" sz="2000" dirty="0" smtClean="0">
                <a:solidFill>
                  <a:srgbClr val="E85803"/>
                </a:solidFill>
                <a:latin typeface="Tahoma" panose="020B0604030504040204" pitchFamily="34" charset="0"/>
              </a:rPr>
              <a:t>A customer spends 75p in your shop. They pay with a £1 coin. How much change should you give them?</a:t>
            </a:r>
          </a:p>
          <a:p>
            <a:pPr marL="514350" indent="-514350">
              <a:buFont typeface="+mj-lt"/>
              <a:buAutoNum type="arabicPeriod"/>
            </a:pPr>
            <a:r>
              <a:rPr lang="en-GB" sz="2000" dirty="0" smtClean="0">
                <a:latin typeface="Tahoma" panose="020B0604030504040204" pitchFamily="34" charset="0"/>
              </a:rPr>
              <a:t>A customer spends 48p in your shop. They pay with three 20p coins. </a:t>
            </a:r>
            <a:r>
              <a:rPr lang="en-GB" sz="2000" dirty="0">
                <a:latin typeface="Tahoma" panose="020B0604030504040204" pitchFamily="34" charset="0"/>
              </a:rPr>
              <a:t>How much change should you give them?</a:t>
            </a:r>
          </a:p>
          <a:p>
            <a:pPr marL="514350" indent="-514350">
              <a:buFont typeface="+mj-lt"/>
              <a:buAutoNum type="arabicPeriod"/>
            </a:pPr>
            <a:r>
              <a:rPr lang="en-GB" sz="2000" dirty="0" smtClean="0">
                <a:solidFill>
                  <a:srgbClr val="E85803"/>
                </a:solidFill>
                <a:latin typeface="Tahoma" panose="020B0604030504040204" pitchFamily="34" charset="0"/>
              </a:rPr>
              <a:t>A customer buys four flower products for 15p each. They pay with a 50p and a 20p. How much change should you give them?</a:t>
            </a:r>
          </a:p>
        </p:txBody>
      </p:sp>
    </p:spTree>
    <p:extLst>
      <p:ext uri="{BB962C8B-B14F-4D97-AF65-F5344CB8AC3E}">
        <p14:creationId xmlns:p14="http://schemas.microsoft.com/office/powerpoint/2010/main" val="5893857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 Diagonal Corner Rectangle 6"/>
          <p:cNvSpPr/>
          <p:nvPr/>
        </p:nvSpPr>
        <p:spPr>
          <a:xfrm>
            <a:off x="539552" y="260648"/>
            <a:ext cx="8121062" cy="6048672"/>
          </a:xfrm>
          <a:prstGeom prst="round2DiagRect">
            <a:avLst/>
          </a:prstGeom>
          <a:solidFill>
            <a:schemeClr val="bg1"/>
          </a:solidFill>
          <a:ln>
            <a:solidFill>
              <a:srgbClr val="F5DE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prstClr val="white"/>
              </a:solidFill>
            </a:endParaRP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1772816"/>
            <a:ext cx="5940152" cy="4455114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899592" y="692696"/>
            <a:ext cx="734481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800" b="1" dirty="0" smtClean="0">
                <a:solidFill>
                  <a:srgbClr val="E85803"/>
                </a:solidFill>
                <a:latin typeface="Tahoma" panose="020B0604030504040204" pitchFamily="34" charset="0"/>
              </a:rPr>
              <a:t>Let’s play farm shops!</a:t>
            </a:r>
            <a:endParaRPr lang="en-GB" sz="4800" b="1" dirty="0">
              <a:solidFill>
                <a:srgbClr val="E85803"/>
              </a:solidFill>
              <a:latin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343030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14807</TotalTime>
  <Words>287</Words>
  <Application>Microsoft Office PowerPoint</Application>
  <PresentationFormat>On-screen Show (4:3)</PresentationFormat>
  <Paragraphs>24</Paragraphs>
  <Slides>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1_Office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Farming STEMterprise</dc:title>
  <dc:creator>Jennie Devine</dc:creator>
  <cp:lastModifiedBy>Jennie Devine</cp:lastModifiedBy>
  <cp:revision>141</cp:revision>
  <dcterms:created xsi:type="dcterms:W3CDTF">2018-09-13T13:46:50Z</dcterms:created>
  <dcterms:modified xsi:type="dcterms:W3CDTF">2019-03-05T16:04:29Z</dcterms:modified>
</cp:coreProperties>
</file>