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7" r:id="rId3"/>
  </p:sldMasterIdLst>
  <p:notesMasterIdLst>
    <p:notesMasterId r:id="rId19"/>
  </p:notesMasterIdLst>
  <p:sldIdLst>
    <p:sldId id="257" r:id="rId4"/>
    <p:sldId id="258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59" r:id="rId13"/>
    <p:sldId id="275" r:id="rId14"/>
    <p:sldId id="272" r:id="rId15"/>
    <p:sldId id="273" r:id="rId16"/>
    <p:sldId id="274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B1B480-75FB-4096-AE72-CA925700C9A6}" v="3" dt="2022-02-02T16:12:24.7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2BE5E-0A7F-4A7A-A993-65C04D7D08A3}" type="datetimeFigureOut">
              <a:rPr lang="en-GB" smtClean="0"/>
              <a:t>02/02/2022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2B8F9-89FA-4361-8B56-36B211E1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803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untrysideonline.co.uk/back-british-farming/cook-and-eat/the-great-british-larder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More resources at www.foodafactoflife.co.uk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2B8F9-89FA-4361-8B56-36B211E19B6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08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https://www.countrysideonline.co.uk/back-british-farming/cook-and-eat/the-great-british-larder/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2B8F9-89FA-4361-8B56-36B211E19B6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05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16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8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11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0567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449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5974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500400" y="712800"/>
            <a:ext cx="4071600" cy="5359406"/>
          </a:xfrm>
          <a:prstGeom prst="roundRect">
            <a:avLst>
              <a:gd name="adj" fmla="val 9365"/>
            </a:avLst>
          </a:pr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 lIns="180000" tIns="90000" rIns="180000" bIns="90000"/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Century Gothic" pitchFamily="34" charset="0"/>
              </a:defRPr>
            </a:lvl1pPr>
            <a:lvl2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2pPr>
            <a:lvl3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3pPr>
            <a:lvl4pPr marL="0" indent="0">
              <a:buFont typeface="Arial" pitchFamily="34" charset="0"/>
              <a:buNone/>
              <a:defRPr sz="1800">
                <a:latin typeface="Century Gothic" pitchFamily="34" charset="0"/>
              </a:defRPr>
            </a:lvl4pPr>
            <a:lvl5pPr marL="0" indent="0" algn="l">
              <a:buFont typeface="Arial" pitchFamily="34" charset="0"/>
              <a:buNone/>
              <a:defRPr sz="1800">
                <a:latin typeface="Century Gothic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479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091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738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0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91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21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689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4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474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712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54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066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217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34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2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9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24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3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1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7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500063" y="6350000"/>
            <a:ext cx="8215312" cy="214313"/>
          </a:xfrm>
          <a:prstGeom prst="rect">
            <a:avLst/>
          </a:prstGeom>
          <a:noFill/>
        </p:spPr>
        <p:txBody>
          <a:bodyPr lIns="0" tIns="0" rIns="0" bIns="0" anchor="b"/>
          <a:lstStyle>
            <a:lvl1pPr>
              <a:defRPr sz="1000">
                <a:solidFill>
                  <a:schemeClr val="accent1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FFFFFF"/>
                </a:solidFill>
                <a:cs typeface="Arial" pitchFamily="34" charset="0"/>
              </a:rPr>
              <a:t>© BRITISH NUTRITION FOUNDATION 2016</a:t>
            </a:r>
          </a:p>
        </p:txBody>
      </p:sp>
    </p:spTree>
    <p:extLst>
      <p:ext uri="{BB962C8B-B14F-4D97-AF65-F5344CB8AC3E}">
        <p14:creationId xmlns:p14="http://schemas.microsoft.com/office/powerpoint/2010/main" val="1259430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9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61248"/>
            <a:ext cx="9144000" cy="2119536"/>
          </a:xfrm>
        </p:spPr>
        <p:txBody>
          <a:bodyPr/>
          <a:lstStyle/>
          <a:p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Stage 4: Designing a healthy balanced meal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54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260648"/>
            <a:ext cx="8194608" cy="5892897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5DE3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1572" y="476672"/>
            <a:ext cx="7776864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Your task</a:t>
            </a:r>
          </a:p>
          <a:p>
            <a:pPr algn="ctr"/>
            <a:endParaRPr lang="en-GB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You are going to design a British food flag pizza to sell in your pizzeria.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You will use seasonal British toppings to make your pizza look like a British flag.</a:t>
            </a:r>
          </a:p>
          <a:p>
            <a:pPr algn="ctr"/>
            <a:endParaRPr lang="en-GB" dirty="0"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439" y="2924944"/>
            <a:ext cx="4035425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94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654" y="1997034"/>
            <a:ext cx="9160718" cy="484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 Diagonal Corner Rectangle 3"/>
          <p:cNvSpPr/>
          <p:nvPr/>
        </p:nvSpPr>
        <p:spPr>
          <a:xfrm>
            <a:off x="-612576" y="0"/>
            <a:ext cx="10369152" cy="49411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61030"/>
            <a:ext cx="8136904" cy="418576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Seasonality</a:t>
            </a:r>
          </a:p>
          <a:p>
            <a:pPr algn="ctr"/>
            <a:endParaRPr lang="en-GB" sz="32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solidFill>
                  <a:prstClr val="black"/>
                </a:solidFill>
                <a:latin typeface="Tahoma" panose="020B0604030504040204" pitchFamily="34" charset="0"/>
              </a:rPr>
              <a:t>Different fruit and vegetables grow and can be harvested at different times of the year. </a:t>
            </a:r>
          </a:p>
          <a:p>
            <a:pPr algn="ctr"/>
            <a:r>
              <a:rPr lang="en-GB" sz="2000" b="1" dirty="0">
                <a:solidFill>
                  <a:prstClr val="black"/>
                </a:solidFill>
                <a:latin typeface="Tahoma" panose="020B0604030504040204" pitchFamily="34" charset="0"/>
              </a:rPr>
              <a:t>Eating foods when they are in season means that we can support British farmers and growers by buying their produce.</a:t>
            </a:r>
          </a:p>
          <a:p>
            <a:pPr algn="ctr"/>
            <a:endParaRPr lang="en-GB" sz="2000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>
                <a:solidFill>
                  <a:prstClr val="black"/>
                </a:solidFill>
                <a:latin typeface="Tahoma" panose="020B0604030504040204" pitchFamily="34" charset="0"/>
              </a:rPr>
              <a:t>If we want to buy food that is not in season in Britain, it has to be imported from other countries. The further our food travels, the more of a negative impact it has on the environment.</a:t>
            </a:r>
          </a:p>
          <a:p>
            <a:pPr marL="342900" indent="-342900" algn="ctr">
              <a:buFontTx/>
              <a:buChar char="-"/>
            </a:pPr>
            <a:endParaRPr lang="en-GB" sz="1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2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833" y="1052736"/>
            <a:ext cx="7488832" cy="15081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Food flag pizza planning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8" t="30912" r="17824" b="31457"/>
          <a:stretch/>
        </p:blipFill>
        <p:spPr bwMode="auto">
          <a:xfrm>
            <a:off x="1280571" y="1806788"/>
            <a:ext cx="6425356" cy="378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242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2"/>
            <a:ext cx="8194608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052736"/>
            <a:ext cx="7704856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Evaluation</a:t>
            </a:r>
          </a:p>
          <a:p>
            <a:pPr lvl="0" algn="ctr"/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your learning from today, think about whether your pizza design includes a healthy balance of food groups.</a:t>
            </a:r>
          </a:p>
          <a:p>
            <a:pPr lvl="0"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not, can you think of some foods that you might eat with it to make the meal more nutritionally balanced?</a:t>
            </a:r>
          </a:p>
          <a:p>
            <a:pPr algn="ctr"/>
            <a:endParaRPr lang="en-GB" sz="3600" dirty="0"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" name="Picture 2" descr="A young child with her hand on her chin&#10;&#10;Description automatically generated with low confidence">
            <a:extLst>
              <a:ext uri="{FF2B5EF4-FFF2-40B4-BE49-F238E27FC236}">
                <a16:creationId xmlns:a16="http://schemas.microsoft.com/office/drawing/2014/main" id="{BBF52946-C84B-493F-BC2F-8CBCC584F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428" y="3925024"/>
            <a:ext cx="1729143" cy="223224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1425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72842" y="836711"/>
            <a:ext cx="8375622" cy="516409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730" y="1017890"/>
            <a:ext cx="7488832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Shopping lists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latin typeface="VAGRounded-Light"/>
                <a:ea typeface="Calibri"/>
                <a:cs typeface="Times New Roman"/>
              </a:rPr>
              <a:t>Write a shopping list of your group’s chosen pizza topping ingredients.</a:t>
            </a:r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902" y="3436641"/>
            <a:ext cx="3354487" cy="221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48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72842" y="836711"/>
            <a:ext cx="8375622" cy="5164093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730" y="1017890"/>
            <a:ext cx="7488832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How much will it cost?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>
                <a:latin typeface="Tahoma" panose="020B0604030504040204" pitchFamily="34" charset="0"/>
              </a:rPr>
              <a:t>Using the price list, work out how much your group’s ingredients will cost.</a:t>
            </a:r>
          </a:p>
          <a:p>
            <a:pPr algn="ctr"/>
            <a:endParaRPr lang="en-GB" sz="28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21"/>
          <a:stretch/>
        </p:blipFill>
        <p:spPr bwMode="auto">
          <a:xfrm>
            <a:off x="3181803" y="2953048"/>
            <a:ext cx="2576686" cy="31138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994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Talk to your partner: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What can you remember about healthy eating? What sorts of food do we need to include in our diet to stay healthy?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54" y="3311105"/>
            <a:ext cx="4968552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66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24083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The </a:t>
            </a:r>
            <a:r>
              <a:rPr lang="en-GB" sz="4000" b="1" dirty="0" err="1">
                <a:solidFill>
                  <a:srgbClr val="E85803"/>
                </a:solidFill>
                <a:latin typeface="Tahoma" panose="020B0604030504040204" pitchFamily="34" charset="0"/>
              </a:rPr>
              <a:t>Eatwell</a:t>
            </a:r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 guide</a:t>
            </a:r>
          </a:p>
          <a:p>
            <a:pPr algn="ctr"/>
            <a:endParaRPr lang="en-GB" sz="105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alt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healthy eating model for the UK is called the </a:t>
            </a:r>
            <a:r>
              <a:rPr lang="en-GB" altLang="en-US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Eatwell</a:t>
            </a:r>
            <a:r>
              <a:rPr lang="en-GB" alt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Guide.  </a:t>
            </a:r>
            <a:endParaRPr lang="en-US" altLang="en-U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3600" dirty="0"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61" y="2556657"/>
            <a:ext cx="5393878" cy="38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964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8694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The </a:t>
            </a:r>
            <a:r>
              <a:rPr lang="en-GB" sz="4000" b="1" dirty="0" err="1">
                <a:solidFill>
                  <a:srgbClr val="E85803"/>
                </a:solidFill>
                <a:latin typeface="Tahoma" panose="020B0604030504040204" pitchFamily="34" charset="0"/>
              </a:rPr>
              <a:t>Eatwell</a:t>
            </a:r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 guide</a:t>
            </a:r>
          </a:p>
          <a:p>
            <a:pPr algn="ctr"/>
            <a:endParaRPr lang="en-GB" sz="1050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650" y="2276872"/>
            <a:ext cx="4160634" cy="29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916832"/>
            <a:ext cx="345638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choose a </a:t>
            </a:r>
            <a:r>
              <a:rPr lang="en-GB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variety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different foods from each food group to help our bodies get everything they needs to stay healthy.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9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56886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7776864" cy="8079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</a:rPr>
              <a:t>Fruit &amp; Vegetables</a:t>
            </a:r>
          </a:p>
          <a:p>
            <a:pPr algn="ctr"/>
            <a:endParaRPr lang="en-GB" sz="1050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50858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aim to eat at least five portions of a variety of fruit and vegetables each day.</a:t>
            </a:r>
          </a:p>
          <a:p>
            <a:pPr algn="ctr">
              <a:defRPr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a guide, a portion is what fits into the palm of our hand.</a:t>
            </a:r>
          </a:p>
          <a:p>
            <a:pPr marL="285750" indent="-285750" algn="ctr">
              <a:buFont typeface="Arial" pitchFamily="34" charset="0"/>
              <a:buChar char="•"/>
              <a:defRPr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Choose from fresh, frozen, canned, dried or juiced fruit and vegetables.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55574"/>
            <a:ext cx="3168352" cy="21066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631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194608" cy="53804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52736"/>
            <a:ext cx="7776864" cy="19774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Potatoes, bread, rice, pasta and other starchy carbohydrates</a:t>
            </a:r>
          </a:p>
          <a:p>
            <a:pPr algn="ctr"/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1050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542166"/>
            <a:ext cx="77768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endParaRPr lang="en-GB" altLang="en-US" sz="3200" b="1" dirty="0">
              <a:solidFill>
                <a:srgbClr val="CC6600"/>
              </a:solidFill>
            </a:endParaRPr>
          </a:p>
          <a:p>
            <a:pPr>
              <a:spcBef>
                <a:spcPct val="0"/>
              </a:spcBef>
              <a:defRPr/>
            </a:pPr>
            <a:endParaRPr lang="en-GB" altLang="en-US" sz="2400" b="1" dirty="0">
              <a:solidFill>
                <a:srgbClr val="CC6600"/>
              </a:solidFill>
            </a:endParaRPr>
          </a:p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Starchy food should make up just over a third of the food we eat.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869" y="3331040"/>
            <a:ext cx="4000842" cy="26672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4779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194608" cy="538049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253791"/>
            <a:ext cx="7776864" cy="13619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Meat, eggs, beans, pulses and fish</a:t>
            </a:r>
            <a:endParaRPr lang="en-GB" sz="36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1050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7300" y="2348773"/>
            <a:ext cx="811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eat some foods from this group to give us protein and minerals.</a:t>
            </a:r>
          </a:p>
          <a:p>
            <a:pPr>
              <a:buFont typeface="Arial" charset="0"/>
              <a:buNone/>
              <a:defRPr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501008"/>
            <a:ext cx="3523615" cy="2349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179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1"/>
            <a:ext cx="8194608" cy="5621587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22630"/>
            <a:ext cx="7776864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Dairy and alternatives</a:t>
            </a:r>
          </a:p>
          <a:p>
            <a:pPr algn="ctr">
              <a:defRPr/>
            </a:pPr>
            <a:r>
              <a:rPr lang="en-GB" sz="14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should eat some milk and dairy food (or dairy alternatives) such as milk, cheese, yoghurt and </a:t>
            </a:r>
            <a:r>
              <a:rPr lang="en-GB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fromage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frais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285750" indent="-285750" algn="ctr">
              <a:buFont typeface="Arial" pitchFamily="34" charset="0"/>
              <a:buChar char="•"/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These are good sources of protein and vitamins, and they’re also an important source of calcium, which helps to keep our bones strong.</a:t>
            </a:r>
          </a:p>
          <a:p>
            <a:pPr algn="ctr"/>
            <a:endParaRPr lang="en-GB" sz="20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6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3389362" cy="22573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55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1"/>
            <a:ext cx="8194608" cy="5452505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516" y="1022630"/>
            <a:ext cx="7776864" cy="3477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Foods high in fat, salt </a:t>
            </a:r>
          </a:p>
          <a:p>
            <a:pPr algn="ctr"/>
            <a:r>
              <a:rPr lang="en-GB" sz="36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sugars</a:t>
            </a:r>
          </a:p>
          <a:p>
            <a:pPr algn="ctr">
              <a:defRPr/>
            </a:pPr>
            <a:r>
              <a:rPr lang="en-GB" sz="1400" b="1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Foods like chocolate, cakes, biscuits, full-sugar soft drinks, butter and ice-cream are not needed for health.</a:t>
            </a:r>
          </a:p>
          <a:p>
            <a:pPr algn="ctr">
              <a:defRPr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foods like these are eaten or drunk, it should only be occasionally and in small amounts. </a:t>
            </a:r>
          </a:p>
          <a:p>
            <a:pPr algn="ctr"/>
            <a:endParaRPr lang="en-GB" sz="20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6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55" y="4149080"/>
            <a:ext cx="3688532" cy="24603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471644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Slide">
  <a:themeElements>
    <a:clrScheme name="Food A Fact of Life">
      <a:dk1>
        <a:srgbClr val="2993D1"/>
      </a:dk1>
      <a:lt1>
        <a:srgbClr val="50B949"/>
      </a:lt1>
      <a:dk2>
        <a:srgbClr val="EB088D"/>
      </a:dk2>
      <a:lt2>
        <a:srgbClr val="000000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 cstate="print"/>
          <a:srcRect/>
          <a:stretch>
            <a:fillRect t="-18000" b="-16000"/>
          </a:stretch>
        </a:blip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510</Words>
  <Application>Microsoft Office PowerPoint</Application>
  <PresentationFormat>On-screen Show (4:3)</PresentationFormat>
  <Paragraphs>57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Century Gothic</vt:lpstr>
      <vt:lpstr>Tahoma</vt:lpstr>
      <vt:lpstr>VAGRounded-Light</vt:lpstr>
      <vt:lpstr>1_Office Theme</vt:lpstr>
      <vt:lpstr>Blank Slide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36</cp:revision>
  <dcterms:created xsi:type="dcterms:W3CDTF">2018-09-17T14:14:26Z</dcterms:created>
  <dcterms:modified xsi:type="dcterms:W3CDTF">2022-02-02T16:13:29Z</dcterms:modified>
</cp:coreProperties>
</file>