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7" r:id="rId2"/>
    <p:sldId id="258" r:id="rId3"/>
    <p:sldId id="270" r:id="rId4"/>
    <p:sldId id="259" r:id="rId5"/>
    <p:sldId id="269" r:id="rId6"/>
    <p:sldId id="274" r:id="rId7"/>
    <p:sldId id="273" r:id="rId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78" y="-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CC38E-9645-44E4-88F7-E34A40B3EAE0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6E34F-4552-404D-935A-D10E462CA3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89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22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0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120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0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222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994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01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82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04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4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53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74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08520" y="5301208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Session </a:t>
            </a:r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9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: Calculating profit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7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24936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548680"/>
            <a:ext cx="7992888" cy="33547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400" dirty="0">
                <a:latin typeface="Tahoma" panose="020B0604030504040204" pitchFamily="34" charset="0"/>
              </a:rPr>
              <a:t>To </a:t>
            </a:r>
            <a:r>
              <a:rPr lang="en-GB" sz="2400" dirty="0" smtClean="0">
                <a:latin typeface="Tahoma" panose="020B0604030504040204" pitchFamily="34" charset="0"/>
              </a:rPr>
              <a:t>calculate profit</a:t>
            </a:r>
            <a:endParaRPr lang="en-GB" sz="2400" dirty="0">
              <a:latin typeface="Tahoma" panose="020B060403050404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400" dirty="0">
                <a:latin typeface="Tahoma" panose="020B0604030504040204" pitchFamily="34" charset="0"/>
              </a:rPr>
              <a:t>To </a:t>
            </a:r>
            <a:r>
              <a:rPr lang="en-GB" sz="2400" dirty="0" smtClean="0">
                <a:latin typeface="Tahoma" panose="020B0604030504040204" pitchFamily="34" charset="0"/>
              </a:rPr>
              <a:t>solve multi-step problems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Today, we are going to decide what price we will charge for our products.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What </a:t>
            </a:r>
            <a:r>
              <a:rPr lang="en-GB" sz="2000" dirty="0">
                <a:latin typeface="Tahoma" panose="020B0604030504040204" pitchFamily="34" charset="0"/>
              </a:rPr>
              <a:t>factors must we consider when deciding on a </a:t>
            </a:r>
            <a:r>
              <a:rPr lang="en-GB" sz="2000" dirty="0" smtClean="0">
                <a:latin typeface="Tahoma" panose="020B0604030504040204" pitchFamily="34" charset="0"/>
              </a:rPr>
              <a:t>price?</a:t>
            </a:r>
            <a:endParaRPr lang="en-GB" sz="2000" dirty="0">
              <a:latin typeface="Tahoma" panose="020B0604030504040204" pitchFamily="34" charset="0"/>
            </a:endParaRP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Talk to your business group.</a:t>
            </a:r>
            <a:endParaRPr lang="en-GB" sz="2000" dirty="0"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252" y="3789040"/>
            <a:ext cx="4535487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7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476672"/>
            <a:ext cx="8496944" cy="597666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3440" y="692696"/>
            <a:ext cx="705678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Deciding on a selling price</a:t>
            </a:r>
            <a:endParaRPr lang="en-GB" sz="32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83566" y="1628800"/>
            <a:ext cx="7736531" cy="349367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tx1"/>
                </a:solidFill>
                <a:latin typeface="Tahoma" panose="020B0604030504040204" pitchFamily="34" charset="0"/>
              </a:rPr>
              <a:t>Use </a:t>
            </a:r>
            <a:r>
              <a:rPr lang="en-GB" sz="2800" dirty="0" smtClean="0">
                <a:solidFill>
                  <a:schemeClr val="tx1"/>
                </a:solidFill>
                <a:latin typeface="Tahoma" panose="020B0604030504040204" pitchFamily="34" charset="0"/>
              </a:rPr>
              <a:t>supermarket </a:t>
            </a:r>
            <a:r>
              <a:rPr lang="en-GB" sz="2800" dirty="0">
                <a:solidFill>
                  <a:schemeClr val="tx1"/>
                </a:solidFill>
                <a:latin typeface="Tahoma" panose="020B0604030504040204" pitchFamily="34" charset="0"/>
              </a:rPr>
              <a:t>websites to research the price of </a:t>
            </a:r>
            <a:r>
              <a:rPr lang="en-GB" sz="2800" dirty="0" smtClean="0">
                <a:solidFill>
                  <a:schemeClr val="tx1"/>
                </a:solidFill>
                <a:latin typeface="Tahoma" panose="020B0604030504040204" pitchFamily="34" charset="0"/>
              </a:rPr>
              <a:t>your </a:t>
            </a:r>
            <a:r>
              <a:rPr lang="en-GB" sz="2800" dirty="0">
                <a:solidFill>
                  <a:schemeClr val="tx1"/>
                </a:solidFill>
                <a:latin typeface="Tahoma" panose="020B0604030504040204" pitchFamily="34" charset="0"/>
              </a:rPr>
              <a:t>competitors’ products.</a:t>
            </a:r>
          </a:p>
          <a:p>
            <a:endParaRPr lang="en-GB" sz="2800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r>
              <a:rPr lang="en-GB" sz="2800" dirty="0">
                <a:solidFill>
                  <a:schemeClr val="tx1"/>
                </a:solidFill>
                <a:latin typeface="Tahoma" panose="020B0604030504040204" pitchFamily="34" charset="0"/>
              </a:rPr>
              <a:t>Decide on a </a:t>
            </a:r>
            <a:r>
              <a:rPr lang="en-GB" sz="2800" dirty="0" smtClean="0">
                <a:solidFill>
                  <a:schemeClr val="tx1"/>
                </a:solidFill>
                <a:latin typeface="Tahoma" panose="020B0604030504040204" pitchFamily="34" charset="0"/>
              </a:rPr>
              <a:t>price that you would like to charge </a:t>
            </a:r>
            <a:r>
              <a:rPr lang="en-GB" sz="2800" dirty="0">
                <a:solidFill>
                  <a:schemeClr val="tx1"/>
                </a:solidFill>
                <a:latin typeface="Tahoma" panose="020B0604030504040204" pitchFamily="34" charset="0"/>
              </a:rPr>
              <a:t>for your product.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" r="47381"/>
          <a:stretch/>
        </p:blipFill>
        <p:spPr bwMode="auto">
          <a:xfrm>
            <a:off x="3523951" y="4005275"/>
            <a:ext cx="2030608" cy="27558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404664"/>
            <a:ext cx="8194608" cy="5976664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9562" y="1346387"/>
            <a:ext cx="7583338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at your recipe to find out </a:t>
            </a:r>
            <a:r>
              <a:rPr lang="en-GB" sz="2400" dirty="0">
                <a:latin typeface="Tahoma" panose="020B0604030504040204" pitchFamily="34" charset="0"/>
              </a:rPr>
              <a:t>the number of </a:t>
            </a:r>
            <a:r>
              <a:rPr lang="en-GB" sz="2400" dirty="0" smtClean="0">
                <a:latin typeface="Tahoma" panose="020B0604030504040204" pitchFamily="34" charset="0"/>
              </a:rPr>
              <a:t>portions of your product </a:t>
            </a:r>
            <a:r>
              <a:rPr lang="en-GB" sz="2400" dirty="0">
                <a:latin typeface="Tahoma" panose="020B0604030504040204" pitchFamily="34" charset="0"/>
              </a:rPr>
              <a:t>that you can </a:t>
            </a:r>
            <a:r>
              <a:rPr lang="en-GB" sz="2400" dirty="0" smtClean="0">
                <a:latin typeface="Tahoma" panose="020B0604030504040204" pitchFamily="34" charset="0"/>
              </a:rPr>
              <a:t>make i.e. how many tartlets.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If you sell all of your products for your chosen selling price, how much revenue will you have made?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will you work this out?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2060" y="583507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Revenue</a:t>
            </a:r>
            <a:endParaRPr lang="en-GB" sz="44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9" t="20467" r="13580" b="6424"/>
          <a:stretch/>
        </p:blipFill>
        <p:spPr bwMode="auto">
          <a:xfrm>
            <a:off x="3061077" y="4302041"/>
            <a:ext cx="2980308" cy="25559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0760" y="908720"/>
            <a:ext cx="705678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Profit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54716" y="1598640"/>
            <a:ext cx="7848872" cy="41044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r>
              <a:rPr lang="en-GB" sz="2000" dirty="0" smtClean="0">
                <a:solidFill>
                  <a:schemeClr val="tx1"/>
                </a:solidFill>
                <a:latin typeface="Tahoma" panose="020B0604030504040204" pitchFamily="34" charset="0"/>
              </a:rPr>
              <a:t>Your profit is </a:t>
            </a:r>
            <a:r>
              <a:rPr lang="en-GB" sz="2000" b="1" dirty="0" smtClean="0">
                <a:solidFill>
                  <a:schemeClr val="tx1"/>
                </a:solidFill>
                <a:latin typeface="Tahoma" panose="020B0604030504040204" pitchFamily="34" charset="0"/>
              </a:rPr>
              <a:t>how much money you have made from selling your products </a:t>
            </a:r>
            <a:r>
              <a:rPr lang="en-GB" sz="2000" dirty="0" smtClean="0">
                <a:solidFill>
                  <a:schemeClr val="tx1"/>
                </a:solidFill>
                <a:latin typeface="Tahoma" panose="020B0604030504040204" pitchFamily="34" charset="0"/>
              </a:rPr>
              <a:t>after you have taken away the total cost of buying their ingredients.</a:t>
            </a:r>
          </a:p>
          <a:p>
            <a:endParaRPr lang="en-GB" sz="1200" dirty="0" smtClean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r>
              <a:rPr lang="en-GB" sz="2800" dirty="0" smtClean="0">
                <a:solidFill>
                  <a:schemeClr val="tx1"/>
                </a:solidFill>
                <a:latin typeface="Tahoma" panose="020B0604030504040204" pitchFamily="34" charset="0"/>
              </a:rPr>
              <a:t>Profit= selling price – ingredients cost</a:t>
            </a:r>
          </a:p>
          <a:p>
            <a:endParaRPr lang="en-GB" sz="2800" dirty="0" smtClean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endParaRPr lang="en-GB" sz="2800" dirty="0" smtClean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endParaRPr lang="en-GB" sz="2800" dirty="0" smtClean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951778" y="3650868"/>
            <a:ext cx="360040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5656" y="4291488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much money  you make (revenue)</a:t>
            </a:r>
            <a:endParaRPr lang="en-GB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832098" y="3640633"/>
            <a:ext cx="144016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60032" y="4221221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much your ingredients cost</a:t>
            </a:r>
            <a:endParaRPr lang="en-GB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11" name="Explosion 2 10"/>
          <p:cNvSpPr/>
          <p:nvPr/>
        </p:nvSpPr>
        <p:spPr>
          <a:xfrm rot="749807">
            <a:off x="380702" y="977973"/>
            <a:ext cx="9649967" cy="5578336"/>
          </a:xfrm>
          <a:prstGeom prst="irregularSeal2">
            <a:avLst/>
          </a:prstGeom>
          <a:solidFill>
            <a:srgbClr val="E858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1" y="2674534"/>
            <a:ext cx="515231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For example:</a:t>
            </a:r>
          </a:p>
          <a:p>
            <a:pPr algn="ctr"/>
            <a:endParaRPr lang="en-GB" sz="1400" b="1" dirty="0" smtClean="0">
              <a:solidFill>
                <a:srgbClr val="FFFF00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If </a:t>
            </a:r>
            <a:r>
              <a:rPr lang="en-GB" sz="2400" dirty="0">
                <a:solidFill>
                  <a:prstClr val="white"/>
                </a:solidFill>
                <a:latin typeface="Tahoma" panose="020B0604030504040204" pitchFamily="34" charset="0"/>
              </a:rPr>
              <a:t>my total revenue (money I make from selling </a:t>
            </a:r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my tartlets) </a:t>
            </a:r>
            <a:r>
              <a:rPr lang="en-GB" sz="2400" dirty="0">
                <a:solidFill>
                  <a:prstClr val="white"/>
                </a:solidFill>
                <a:latin typeface="Tahoma" panose="020B0604030504040204" pitchFamily="34" charset="0"/>
              </a:rPr>
              <a:t>is £</a:t>
            </a:r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7 and it costs £2 to make </a:t>
            </a:r>
            <a:r>
              <a:rPr lang="en-GB" sz="2400" dirty="0">
                <a:solidFill>
                  <a:prstClr val="white"/>
                </a:solidFill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them, how much profit will I make?</a:t>
            </a: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0760" y="908720"/>
            <a:ext cx="705678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Profit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54716" y="1598640"/>
            <a:ext cx="7848872" cy="41044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r>
              <a:rPr lang="en-GB" sz="2000" dirty="0" smtClean="0">
                <a:solidFill>
                  <a:schemeClr val="tx1"/>
                </a:solidFill>
                <a:latin typeface="Tahoma" panose="020B0604030504040204" pitchFamily="34" charset="0"/>
              </a:rPr>
              <a:t>Your profit is </a:t>
            </a:r>
            <a:r>
              <a:rPr lang="en-GB" sz="2000" b="1" dirty="0" smtClean="0">
                <a:solidFill>
                  <a:schemeClr val="tx1"/>
                </a:solidFill>
                <a:latin typeface="Tahoma" panose="020B0604030504040204" pitchFamily="34" charset="0"/>
              </a:rPr>
              <a:t>how much money you have made from selling your products </a:t>
            </a:r>
            <a:r>
              <a:rPr lang="en-GB" sz="2000" dirty="0" smtClean="0">
                <a:solidFill>
                  <a:schemeClr val="tx1"/>
                </a:solidFill>
                <a:latin typeface="Tahoma" panose="020B0604030504040204" pitchFamily="34" charset="0"/>
              </a:rPr>
              <a:t>after you have taken away the total cost of buying their ingredients.</a:t>
            </a:r>
          </a:p>
          <a:p>
            <a:endParaRPr lang="en-GB" sz="1200" dirty="0" smtClean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r>
              <a:rPr lang="en-GB" sz="2800" dirty="0" smtClean="0">
                <a:solidFill>
                  <a:schemeClr val="tx1"/>
                </a:solidFill>
                <a:latin typeface="Tahoma" panose="020B0604030504040204" pitchFamily="34" charset="0"/>
              </a:rPr>
              <a:t>Profit= selling price – ingredients cost</a:t>
            </a:r>
          </a:p>
          <a:p>
            <a:endParaRPr lang="en-GB" sz="2800" dirty="0" smtClean="0">
              <a:solidFill>
                <a:srgbClr val="7030A0"/>
              </a:solidFill>
              <a:latin typeface="Tahoma" panose="020B0604030504040204" pitchFamily="34" charset="0"/>
            </a:endParaRPr>
          </a:p>
          <a:p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951778" y="3650868"/>
            <a:ext cx="360040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75656" y="4291488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much money  you make (revenue)</a:t>
            </a:r>
            <a:endParaRPr lang="en-GB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832098" y="3640633"/>
            <a:ext cx="144016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60032" y="4221221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much your ingredients cost</a:t>
            </a:r>
            <a:endParaRPr lang="en-GB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11" name="Explosion 2 10"/>
          <p:cNvSpPr/>
          <p:nvPr/>
        </p:nvSpPr>
        <p:spPr>
          <a:xfrm rot="749807">
            <a:off x="35048" y="1005767"/>
            <a:ext cx="9649967" cy="5578336"/>
          </a:xfrm>
          <a:prstGeom prst="irregularSeal2">
            <a:avLst/>
          </a:prstGeom>
          <a:solidFill>
            <a:srgbClr val="E858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2711986"/>
            <a:ext cx="55302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For example:</a:t>
            </a:r>
          </a:p>
          <a:p>
            <a:pPr algn="ctr"/>
            <a:endParaRPr lang="en-GB" sz="1400" b="1" dirty="0" smtClean="0">
              <a:solidFill>
                <a:srgbClr val="FFFF00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If </a:t>
            </a:r>
            <a:r>
              <a:rPr lang="en-GB" sz="2400" dirty="0">
                <a:solidFill>
                  <a:prstClr val="white"/>
                </a:solidFill>
                <a:latin typeface="Tahoma" panose="020B0604030504040204" pitchFamily="34" charset="0"/>
              </a:rPr>
              <a:t>my total revenue (money I make from selling </a:t>
            </a:r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my tartlets) </a:t>
            </a:r>
            <a:r>
              <a:rPr lang="en-GB" sz="2400" dirty="0">
                <a:solidFill>
                  <a:prstClr val="white"/>
                </a:solidFill>
                <a:latin typeface="Tahoma" panose="020B0604030504040204" pitchFamily="34" charset="0"/>
              </a:rPr>
              <a:t>is </a:t>
            </a:r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£24 and it costs £5 to make </a:t>
            </a:r>
            <a:r>
              <a:rPr lang="en-GB" sz="2400" dirty="0">
                <a:solidFill>
                  <a:prstClr val="white"/>
                </a:solidFill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solidFill>
                  <a:prstClr val="white"/>
                </a:solidFill>
                <a:latin typeface="Tahoma" panose="020B0604030504040204" pitchFamily="34" charset="0"/>
              </a:rPr>
              <a:t>them, how much profit will I make?</a:t>
            </a: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2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4047" y="620688"/>
            <a:ext cx="7560840" cy="40010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Calculating your total profit</a:t>
            </a:r>
          </a:p>
          <a:p>
            <a:pPr algn="ctr"/>
            <a:endParaRPr lang="en-GB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Take your total revenue figure from earlier in the session and subtract the total amount of money you spent on buying your ingredients.</a:t>
            </a:r>
          </a:p>
          <a:p>
            <a:pPr algn="ctr"/>
            <a:endParaRPr lang="en-GB" sz="2400" b="1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The money that is left is the profit that you will make from selling all of your products at your chosen selling price.</a:t>
            </a:r>
          </a:p>
          <a:p>
            <a:pPr algn="ctr"/>
            <a:endParaRPr lang="en-GB" sz="1400" b="1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1400" b="1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77072"/>
            <a:ext cx="4067943" cy="27130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6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349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36</cp:revision>
  <cp:lastPrinted>2018-12-21T13:41:22Z</cp:lastPrinted>
  <dcterms:created xsi:type="dcterms:W3CDTF">2018-09-18T08:43:35Z</dcterms:created>
  <dcterms:modified xsi:type="dcterms:W3CDTF">2018-12-21T14:27:42Z</dcterms:modified>
</cp:coreProperties>
</file>