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68" r:id="rId11"/>
    <p:sldId id="269" r:id="rId12"/>
    <p:sldId id="270" r:id="rId13"/>
    <p:sldId id="271" r:id="rId14"/>
    <p:sldId id="272" r:id="rId15"/>
    <p:sldId id="26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69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08" y="-2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Number of votes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Bread</c:v>
                </c:pt>
                <c:pt idx="1">
                  <c:v>Dairy</c:v>
                </c:pt>
                <c:pt idx="2">
                  <c:v>Beef</c:v>
                </c:pt>
                <c:pt idx="3">
                  <c:v>Pork</c:v>
                </c:pt>
                <c:pt idx="4">
                  <c:v>Chicken</c:v>
                </c:pt>
                <c:pt idx="5">
                  <c:v>Vegetables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</c:v>
                </c:pt>
                <c:pt idx="1">
                  <c:v>5</c:v>
                </c:pt>
                <c:pt idx="2">
                  <c:v>8</c:v>
                </c:pt>
                <c:pt idx="3">
                  <c:v>3</c:v>
                </c:pt>
                <c:pt idx="4">
                  <c:v>5</c:v>
                </c:pt>
                <c:pt idx="5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970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431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095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423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968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929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831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715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173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319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849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450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661248"/>
            <a:ext cx="9144000" cy="2119536"/>
          </a:xfrm>
        </p:spPr>
        <p:txBody>
          <a:bodyPr/>
          <a:lstStyle/>
          <a:p>
            <a:r>
              <a:rPr lang="en-GB" sz="2400" b="1" dirty="0" smtClean="0">
                <a:solidFill>
                  <a:schemeClr val="bg1"/>
                </a:solidFill>
                <a:latin typeface="Tahoma" panose="020B0604030504040204" pitchFamily="34" charset="0"/>
              </a:rPr>
              <a:t>Stage </a:t>
            </a:r>
            <a:r>
              <a:rPr lang="en-GB" sz="2400" b="1" dirty="0" smtClean="0">
                <a:solidFill>
                  <a:schemeClr val="bg1"/>
                </a:solidFill>
                <a:latin typeface="Tahoma" panose="020B0604030504040204" pitchFamily="34" charset="0"/>
              </a:rPr>
              <a:t>3: Conducting market research</a:t>
            </a:r>
            <a:endParaRPr lang="en-GB" b="1" dirty="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230" y="908720"/>
            <a:ext cx="6258265" cy="4737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12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740296"/>
            <a:ext cx="8194608" cy="5832648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1848" y="908720"/>
            <a:ext cx="819460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en-GB" sz="16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3200" b="1" dirty="0" smtClean="0">
                <a:solidFill>
                  <a:srgbClr val="DD6909"/>
                </a:solidFill>
                <a:latin typeface="Tahoma" panose="020B0604030504040204" pitchFamily="34" charset="0"/>
              </a:rPr>
              <a:t>Constructing a pie chart</a:t>
            </a:r>
            <a:endParaRPr lang="en-GB" sz="3200" b="1" dirty="0">
              <a:solidFill>
                <a:srgbClr val="DD6909"/>
              </a:solidFill>
              <a:latin typeface="Tahoma" panose="020B0604030504040204" pitchFamily="34" charset="0"/>
            </a:endParaRPr>
          </a:p>
          <a:p>
            <a:pPr algn="ctr"/>
            <a:endParaRPr lang="en-GB" sz="2400" dirty="0" smtClean="0">
              <a:latin typeface="Tahom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827584" y="2109049"/>
            <a:ext cx="4219742" cy="405625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436096" y="2780928"/>
            <a:ext cx="289806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DD6909"/>
                </a:solidFill>
                <a:latin typeface="Tahoma" panose="020B0604030504040204" pitchFamily="34" charset="0"/>
              </a:rPr>
              <a:t>Step 1:</a:t>
            </a:r>
          </a:p>
          <a:p>
            <a:pPr algn="ctr"/>
            <a:r>
              <a:rPr lang="en-GB" sz="2400" dirty="0" smtClean="0">
                <a:latin typeface="Tahoma" panose="020B0604030504040204" pitchFamily="34" charset="0"/>
              </a:rPr>
              <a:t>Using a compass, draw a circle and mark the centre with a little dot.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9561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669044"/>
            <a:ext cx="8194608" cy="5832648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1848" y="908720"/>
            <a:ext cx="819460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en-GB" sz="16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3200" b="1" dirty="0" smtClean="0">
                <a:solidFill>
                  <a:srgbClr val="DD6909"/>
                </a:solidFill>
                <a:latin typeface="Tahoma" panose="020B0604030504040204" pitchFamily="34" charset="0"/>
              </a:rPr>
              <a:t>Constructing a pie chart</a:t>
            </a:r>
            <a:endParaRPr lang="en-GB" sz="3200" b="1" dirty="0">
              <a:solidFill>
                <a:srgbClr val="DD6909"/>
              </a:solidFill>
              <a:latin typeface="Tahoma" panose="020B0604030504040204" pitchFamily="34" charset="0"/>
            </a:endParaRPr>
          </a:p>
          <a:p>
            <a:pPr algn="ctr"/>
            <a:endParaRPr lang="en-GB" sz="2400" dirty="0" smtClean="0">
              <a:latin typeface="Tahom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805945" y="2109048"/>
            <a:ext cx="4219742" cy="405625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6" name="Straight Connector 5"/>
          <p:cNvCxnSpPr>
            <a:stCxn id="2" idx="0"/>
          </p:cNvCxnSpPr>
          <p:nvPr/>
        </p:nvCxnSpPr>
        <p:spPr>
          <a:xfrm>
            <a:off x="2915816" y="2109048"/>
            <a:ext cx="0" cy="202812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436096" y="2780928"/>
            <a:ext cx="2898068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DD6909"/>
                </a:solidFill>
                <a:latin typeface="Tahoma" panose="020B0604030504040204" pitchFamily="34" charset="0"/>
              </a:rPr>
              <a:t>Step 2:</a:t>
            </a:r>
          </a:p>
          <a:p>
            <a:pPr algn="ctr"/>
            <a:r>
              <a:rPr lang="en-GB" sz="2000" dirty="0" smtClean="0">
                <a:latin typeface="Tahoma" panose="020B0604030504040204" pitchFamily="34" charset="0"/>
              </a:rPr>
              <a:t>Using a ruler, draw a line between the centre and edge of the circle (the radius) to start your first pie section.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5830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740296"/>
            <a:ext cx="8194608" cy="5832648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1848" y="908720"/>
            <a:ext cx="819460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en-GB" sz="16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3200" b="1" dirty="0" smtClean="0">
                <a:solidFill>
                  <a:srgbClr val="DD6909"/>
                </a:solidFill>
                <a:latin typeface="Tahoma" panose="020B0604030504040204" pitchFamily="34" charset="0"/>
              </a:rPr>
              <a:t>Constructing a pie chart</a:t>
            </a:r>
            <a:endParaRPr lang="en-GB" sz="3200" b="1" dirty="0">
              <a:solidFill>
                <a:srgbClr val="DD6909"/>
              </a:solidFill>
              <a:latin typeface="Tahoma" panose="020B0604030504040204" pitchFamily="34" charset="0"/>
            </a:endParaRPr>
          </a:p>
          <a:p>
            <a:pPr algn="ctr"/>
            <a:endParaRPr lang="en-GB" sz="2400" dirty="0" smtClean="0">
              <a:latin typeface="Tahom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791458" y="2109049"/>
            <a:ext cx="4219742" cy="405625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6" name="Straight Connector 5"/>
          <p:cNvCxnSpPr>
            <a:stCxn id="2" idx="0"/>
          </p:cNvCxnSpPr>
          <p:nvPr/>
        </p:nvCxnSpPr>
        <p:spPr>
          <a:xfrm>
            <a:off x="2901329" y="2109049"/>
            <a:ext cx="0" cy="202812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901329" y="4137176"/>
            <a:ext cx="1677823" cy="12360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436096" y="2780928"/>
            <a:ext cx="289806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DD6909"/>
                </a:solidFill>
                <a:latin typeface="Tahoma" panose="020B0604030504040204" pitchFamily="34" charset="0"/>
              </a:rPr>
              <a:t>Step 3:</a:t>
            </a:r>
          </a:p>
          <a:p>
            <a:pPr algn="ctr"/>
            <a:r>
              <a:rPr lang="en-GB" sz="2000" dirty="0" smtClean="0">
                <a:latin typeface="Tahoma" panose="020B0604030504040204" pitchFamily="34" charset="0"/>
              </a:rPr>
              <a:t>Place your protractor on the radius and measure your first angle. Draw a line to complete the slice.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8606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740296"/>
            <a:ext cx="8194608" cy="5832648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1848" y="908720"/>
            <a:ext cx="819460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en-GB" sz="16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3200" b="1" dirty="0" smtClean="0">
                <a:solidFill>
                  <a:srgbClr val="DD6909"/>
                </a:solidFill>
                <a:latin typeface="Tahoma" panose="020B0604030504040204" pitchFamily="34" charset="0"/>
              </a:rPr>
              <a:t>Constructing a pie chart</a:t>
            </a:r>
            <a:endParaRPr lang="en-GB" sz="3200" b="1" dirty="0">
              <a:solidFill>
                <a:srgbClr val="DD6909"/>
              </a:solidFill>
              <a:latin typeface="Tahoma" panose="020B0604030504040204" pitchFamily="34" charset="0"/>
            </a:endParaRPr>
          </a:p>
          <a:p>
            <a:pPr algn="ctr"/>
            <a:endParaRPr lang="en-GB" sz="2400" dirty="0" smtClean="0">
              <a:latin typeface="Tahom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1021969" y="1988840"/>
            <a:ext cx="4219742" cy="405625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6" name="Straight Connector 5"/>
          <p:cNvCxnSpPr>
            <a:stCxn id="2" idx="0"/>
          </p:cNvCxnSpPr>
          <p:nvPr/>
        </p:nvCxnSpPr>
        <p:spPr>
          <a:xfrm>
            <a:off x="3131840" y="1988840"/>
            <a:ext cx="0" cy="202812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131840" y="4016967"/>
            <a:ext cx="1605815" cy="130804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065247" y="3536411"/>
            <a:ext cx="2066593" cy="48055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1281271" y="4016967"/>
            <a:ext cx="1850569" cy="94800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1785327" y="4016967"/>
            <a:ext cx="1346513" cy="15744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652120" y="2780928"/>
            <a:ext cx="268204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DD6909"/>
                </a:solidFill>
                <a:latin typeface="Tahoma" panose="020B0604030504040204" pitchFamily="34" charset="0"/>
              </a:rPr>
              <a:t>Step 4:</a:t>
            </a:r>
          </a:p>
          <a:p>
            <a:pPr algn="ctr"/>
            <a:r>
              <a:rPr lang="en-GB" sz="2000" dirty="0" smtClean="0">
                <a:latin typeface="Tahoma" panose="020B0604030504040204" pitchFamily="34" charset="0"/>
              </a:rPr>
              <a:t>Repeat step 3 to draw the remaining pie slices.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9015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740296"/>
            <a:ext cx="8194608" cy="5713040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1848" y="740296"/>
            <a:ext cx="819460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en-GB" sz="16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3200" b="1" dirty="0" smtClean="0">
                <a:solidFill>
                  <a:srgbClr val="DD6909"/>
                </a:solidFill>
                <a:latin typeface="Tahoma" panose="020B0604030504040204" pitchFamily="34" charset="0"/>
              </a:rPr>
              <a:t>Constructing a pie chart</a:t>
            </a:r>
            <a:endParaRPr lang="en-GB" sz="3200" b="1" dirty="0">
              <a:solidFill>
                <a:srgbClr val="DD6909"/>
              </a:solidFill>
              <a:latin typeface="Tahoma" panose="020B0604030504040204" pitchFamily="34" charset="0"/>
            </a:endParaRPr>
          </a:p>
          <a:p>
            <a:pPr algn="ctr"/>
            <a:endParaRPr lang="en-GB" sz="2400" dirty="0" smtClean="0">
              <a:latin typeface="Tahom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8608077"/>
              </p:ext>
            </p:extLst>
          </p:nvPr>
        </p:nvGraphicFramePr>
        <p:xfrm>
          <a:off x="0" y="1508584"/>
          <a:ext cx="6363326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579863" y="2276872"/>
            <a:ext cx="1961964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DD6909"/>
                </a:solidFill>
                <a:latin typeface="Tahoma" panose="020B0604030504040204" pitchFamily="34" charset="0"/>
              </a:rPr>
              <a:t>Step 5:</a:t>
            </a:r>
          </a:p>
          <a:p>
            <a:pPr algn="ctr"/>
            <a:r>
              <a:rPr lang="en-GB" sz="2000" dirty="0" smtClean="0">
                <a:latin typeface="Tahoma" panose="020B0604030504040204" pitchFamily="34" charset="0"/>
              </a:rPr>
              <a:t>Colour each section a different colour and make a key</a:t>
            </a:r>
            <a:r>
              <a:rPr lang="en-GB" dirty="0" smtClean="0">
                <a:latin typeface="Tahoma" panose="020B0604030504040204" pitchFamily="34" charset="0"/>
              </a:rPr>
              <a:t>.</a:t>
            </a:r>
            <a:endParaRPr lang="en-GB" dirty="0"/>
          </a:p>
        </p:txBody>
      </p:sp>
      <p:sp>
        <p:nvSpPr>
          <p:cNvPr id="15" name="Cloud 14"/>
          <p:cNvSpPr/>
          <p:nvPr/>
        </p:nvSpPr>
        <p:spPr>
          <a:xfrm>
            <a:off x="4579152" y="4554706"/>
            <a:ext cx="4097304" cy="20319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827604" y="4831992"/>
            <a:ext cx="3600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  <a:latin typeface="Tahoma" panose="020B0604030504040204" pitchFamily="34" charset="0"/>
              </a:rPr>
              <a:t>Now have a go at constructing pie charts to display the responses to your other market research questions!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75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57286" y="1124744"/>
            <a:ext cx="8194608" cy="5256584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3073" y="1259624"/>
            <a:ext cx="7776864" cy="26776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E85803"/>
                </a:solidFill>
                <a:latin typeface="Tahoma" panose="020B0604030504040204" pitchFamily="34" charset="0"/>
              </a:rPr>
              <a:t>M</a:t>
            </a:r>
            <a:r>
              <a:rPr lang="en-GB" sz="3200" b="1" dirty="0">
                <a:solidFill>
                  <a:srgbClr val="E85803"/>
                </a:solidFill>
                <a:latin typeface="Tahoma" panose="020B0604030504040204" pitchFamily="34" charset="0"/>
              </a:rPr>
              <a:t>aking your final decision</a:t>
            </a:r>
          </a:p>
          <a:p>
            <a:pPr algn="ctr"/>
            <a:endParaRPr lang="en-GB" sz="1600" dirty="0">
              <a:solidFill>
                <a:srgbClr val="FF0000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000" dirty="0">
                <a:solidFill>
                  <a:prstClr val="black"/>
                </a:solidFill>
                <a:latin typeface="Tahoma" panose="020B0604030504040204" pitchFamily="34" charset="0"/>
              </a:rPr>
              <a:t>Discuss your results with your group and make a final decision about the theme and star ingredient for your restaurant.</a:t>
            </a:r>
          </a:p>
          <a:p>
            <a:pPr algn="ctr"/>
            <a:endParaRPr lang="en-GB" sz="20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000" dirty="0">
                <a:solidFill>
                  <a:srgbClr val="E85803"/>
                </a:solidFill>
                <a:latin typeface="Tahoma" panose="020B0604030504040204" pitchFamily="34" charset="0"/>
              </a:rPr>
              <a:t>You may choose the most popular option from your market research or you may wish to appeal to a specific group of participants (this is called a </a:t>
            </a:r>
            <a:r>
              <a:rPr lang="en-GB" sz="2000" b="1" dirty="0">
                <a:solidFill>
                  <a:srgbClr val="E85803"/>
                </a:solidFill>
                <a:latin typeface="Tahoma" panose="020B0604030504040204" pitchFamily="34" charset="0"/>
              </a:rPr>
              <a:t>niche market</a:t>
            </a:r>
            <a:r>
              <a:rPr lang="en-GB" sz="2000" dirty="0">
                <a:solidFill>
                  <a:srgbClr val="E85803"/>
                </a:solidFill>
                <a:latin typeface="Tahoma" panose="020B0604030504040204" pitchFamily="34" charset="0"/>
              </a:rPr>
              <a:t>).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043" y="4251703"/>
            <a:ext cx="3264620" cy="21296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336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764704"/>
            <a:ext cx="8194608" cy="5184576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1052736"/>
            <a:ext cx="7056784" cy="54476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E85803"/>
                </a:solidFill>
                <a:latin typeface="Tahoma" panose="020B0604030504040204" pitchFamily="34" charset="0"/>
              </a:rPr>
              <a:t>Learning Objectives: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</a:rPr>
              <a:t>To </a:t>
            </a:r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</a:rPr>
              <a:t>design and conduct a survey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</a:rPr>
              <a:t>To draw a pie chart</a:t>
            </a:r>
            <a:endParaRPr lang="en-GB" sz="24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endParaRPr lang="en-GB" sz="24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</a:rPr>
              <a:t>Market research is used to gather information about consumers' needs and preferences.</a:t>
            </a:r>
          </a:p>
          <a:p>
            <a:pPr algn="ctr"/>
            <a:endParaRPr lang="en-GB" sz="24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400" dirty="0">
                <a:solidFill>
                  <a:srgbClr val="E85803"/>
                </a:solidFill>
                <a:latin typeface="Tahoma" panose="020B0604030504040204" pitchFamily="34" charset="0"/>
              </a:rPr>
              <a:t>We can use it to find which restaurant theme and star ingredient our potential customers would prefer.</a:t>
            </a:r>
          </a:p>
          <a:p>
            <a:pPr algn="ctr"/>
            <a:endParaRPr lang="en-GB" sz="24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</a:rPr>
              <a:t>Why do you think we need this information?</a:t>
            </a:r>
          </a:p>
          <a:p>
            <a:pPr algn="ctr"/>
            <a:endParaRPr lang="en-GB" sz="2000" dirty="0">
              <a:solidFill>
                <a:srgbClr val="4F81BD"/>
              </a:solidFill>
              <a:latin typeface="Tahoma" panose="020B0604030504040204" pitchFamily="34" charset="0"/>
            </a:endParaRPr>
          </a:p>
          <a:p>
            <a:pPr algn="ctr"/>
            <a:endParaRPr lang="en-GB" sz="2400" dirty="0">
              <a:solidFill>
                <a:srgbClr val="4F81BD"/>
              </a:solidFill>
              <a:latin typeface="Tahom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3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764704"/>
            <a:ext cx="8194608" cy="5616624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5277" y="908720"/>
            <a:ext cx="7056784" cy="28315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E85803"/>
                </a:solidFill>
                <a:latin typeface="Tahoma" panose="020B0604030504040204" pitchFamily="34" charset="0"/>
              </a:rPr>
              <a:t>Market Research</a:t>
            </a:r>
          </a:p>
          <a:p>
            <a:pPr algn="ctr"/>
            <a:endParaRPr lang="en-GB" sz="14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000" b="1" dirty="0">
                <a:solidFill>
                  <a:srgbClr val="E85803"/>
                </a:solidFill>
                <a:latin typeface="Tahoma" panose="020B0604030504040204" pitchFamily="34" charset="0"/>
              </a:rPr>
              <a:t>Think: </a:t>
            </a:r>
            <a:r>
              <a:rPr lang="en-GB" sz="2000" dirty="0">
                <a:solidFill>
                  <a:prstClr val="black"/>
                </a:solidFill>
                <a:latin typeface="Tahoma" panose="020B0604030504040204" pitchFamily="34" charset="0"/>
              </a:rPr>
              <a:t>What sort of questions should we ask?</a:t>
            </a:r>
          </a:p>
          <a:p>
            <a:pPr algn="ctr"/>
            <a:endParaRPr lang="en-GB" sz="20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000" dirty="0">
                <a:solidFill>
                  <a:prstClr val="black"/>
                </a:solidFill>
                <a:latin typeface="Tahoma" panose="020B0604030504040204" pitchFamily="34" charset="0"/>
              </a:rPr>
              <a:t>How could we record our results?</a:t>
            </a:r>
          </a:p>
          <a:p>
            <a:pPr algn="ctr"/>
            <a:endParaRPr lang="en-GB" sz="20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000" dirty="0">
                <a:solidFill>
                  <a:prstClr val="black"/>
                </a:solidFill>
                <a:latin typeface="Tahoma" panose="020B0604030504040204" pitchFamily="34" charset="0"/>
              </a:rPr>
              <a:t>How could we display our results?</a:t>
            </a:r>
          </a:p>
          <a:p>
            <a:pPr algn="ctr"/>
            <a:endParaRPr lang="en-GB" sz="16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endParaRPr lang="en-GB" sz="1600" dirty="0">
              <a:solidFill>
                <a:prstClr val="black"/>
              </a:solidFill>
              <a:latin typeface="Tahoma" panose="020B060403050404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272" y="3267616"/>
            <a:ext cx="5649822" cy="2825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28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332655"/>
            <a:ext cx="8194608" cy="6059379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8773" y="620688"/>
            <a:ext cx="7776864" cy="443198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E85803"/>
                </a:solidFill>
                <a:latin typeface="Tahoma" panose="020B0604030504040204" pitchFamily="34" charset="0"/>
              </a:rPr>
              <a:t>Market Research</a:t>
            </a:r>
          </a:p>
          <a:p>
            <a:pPr algn="ctr"/>
            <a:endParaRPr lang="en-GB" sz="16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dirty="0">
                <a:solidFill>
                  <a:prstClr val="black"/>
                </a:solidFill>
                <a:latin typeface="Tahoma" panose="020B0604030504040204" pitchFamily="34" charset="0"/>
              </a:rPr>
              <a:t>For our survey, we need to ask a closed, multiple- choice question. This is short question that can only be answered by selecting one of the possible answers.</a:t>
            </a:r>
          </a:p>
          <a:p>
            <a:pPr algn="ctr"/>
            <a:endParaRPr lang="en-GB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dirty="0">
                <a:solidFill>
                  <a:srgbClr val="E85803"/>
                </a:solidFill>
                <a:latin typeface="Tahoma" panose="020B0604030504040204" pitchFamily="34" charset="0"/>
              </a:rPr>
              <a:t>For example, which animal do you prefer? Dogs, cats or horses?</a:t>
            </a:r>
          </a:p>
          <a:p>
            <a:pPr algn="ctr"/>
            <a:endParaRPr lang="en-GB" dirty="0">
              <a:solidFill>
                <a:srgbClr val="E85803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dirty="0">
                <a:solidFill>
                  <a:srgbClr val="E85803"/>
                </a:solidFill>
                <a:latin typeface="Tahoma" panose="020B0604030504040204" pitchFamily="34" charset="0"/>
              </a:rPr>
              <a:t>Not, “what is your favourite animal?” This is an open question as it could have a wide range of answers.</a:t>
            </a:r>
          </a:p>
          <a:p>
            <a:pPr algn="ctr"/>
            <a:endParaRPr lang="en-GB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dirty="0">
                <a:solidFill>
                  <a:prstClr val="black"/>
                </a:solidFill>
                <a:latin typeface="Tahoma" panose="020B0604030504040204" pitchFamily="34" charset="0"/>
              </a:rPr>
              <a:t>By asking our participants to choose which restaurant theme option they would like the most out of your ideas, we will be able to decide if people will want to </a:t>
            </a:r>
            <a:r>
              <a:rPr lang="en-GB" dirty="0" smtClean="0">
                <a:solidFill>
                  <a:prstClr val="black"/>
                </a:solidFill>
                <a:latin typeface="Tahoma" panose="020B0604030504040204" pitchFamily="34" charset="0"/>
              </a:rPr>
              <a:t>eat in our restaurants </a:t>
            </a:r>
            <a:r>
              <a:rPr lang="en-GB" dirty="0">
                <a:solidFill>
                  <a:prstClr val="black"/>
                </a:solidFill>
                <a:latin typeface="Tahoma" panose="020B0604030504040204" pitchFamily="34" charset="0"/>
              </a:rPr>
              <a:t>or not. This will help us make a final decision about </a:t>
            </a:r>
            <a:r>
              <a:rPr lang="en-GB" dirty="0" smtClean="0">
                <a:solidFill>
                  <a:prstClr val="black"/>
                </a:solidFill>
                <a:latin typeface="Tahoma" panose="020B0604030504040204" pitchFamily="34" charset="0"/>
              </a:rPr>
              <a:t>what our star ingredient should be.</a:t>
            </a:r>
            <a:endParaRPr lang="en-GB" sz="2800" dirty="0">
              <a:solidFill>
                <a:prstClr val="black"/>
              </a:solidFill>
              <a:latin typeface="Tahoma" panose="020B060403050404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567" y="5060478"/>
            <a:ext cx="2401169" cy="160078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968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764704"/>
            <a:ext cx="8194608" cy="5616624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1052736"/>
            <a:ext cx="7704856" cy="440120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E85803"/>
                </a:solidFill>
                <a:latin typeface="Tahoma" panose="020B0604030504040204" pitchFamily="34" charset="0"/>
              </a:rPr>
              <a:t>C</a:t>
            </a:r>
            <a:r>
              <a:rPr lang="en-GB" sz="3200" b="1" dirty="0">
                <a:solidFill>
                  <a:srgbClr val="E85803"/>
                </a:solidFill>
                <a:latin typeface="Tahoma" panose="020B0604030504040204" pitchFamily="34" charset="0"/>
              </a:rPr>
              <a:t>ollecting data</a:t>
            </a:r>
            <a:endParaRPr lang="en-GB" sz="3200" b="1" dirty="0">
              <a:solidFill>
                <a:srgbClr val="E85803"/>
              </a:solidFill>
              <a:latin typeface="Tahoma" panose="020B0604030504040204" pitchFamily="34" charset="0"/>
            </a:endParaRPr>
          </a:p>
          <a:p>
            <a:pPr algn="ctr"/>
            <a:endParaRPr lang="en-GB" sz="16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dirty="0">
                <a:solidFill>
                  <a:prstClr val="black"/>
                </a:solidFill>
                <a:latin typeface="Tahoma" panose="020B0604030504040204" pitchFamily="34" charset="0"/>
              </a:rPr>
              <a:t>Write your </a:t>
            </a:r>
            <a:r>
              <a:rPr lang="en-GB" dirty="0" smtClean="0">
                <a:solidFill>
                  <a:prstClr val="black"/>
                </a:solidFill>
                <a:latin typeface="Tahoma" panose="020B0604030504040204" pitchFamily="34" charset="0"/>
              </a:rPr>
              <a:t>research </a:t>
            </a:r>
            <a:r>
              <a:rPr lang="en-GB" dirty="0">
                <a:solidFill>
                  <a:prstClr val="black"/>
                </a:solidFill>
                <a:latin typeface="Tahoma" panose="020B0604030504040204" pitchFamily="34" charset="0"/>
              </a:rPr>
              <a:t>question. For example: What is the most popular star </a:t>
            </a:r>
            <a:r>
              <a:rPr lang="en-GB" dirty="0" smtClean="0">
                <a:solidFill>
                  <a:prstClr val="black"/>
                </a:solidFill>
                <a:latin typeface="Tahoma" panose="020B0604030504040204" pitchFamily="34" charset="0"/>
              </a:rPr>
              <a:t>ingredient/ restaurant theme </a:t>
            </a:r>
            <a:r>
              <a:rPr lang="en-GB" dirty="0">
                <a:solidFill>
                  <a:prstClr val="black"/>
                </a:solidFill>
                <a:latin typeface="Tahoma" panose="020B0604030504040204" pitchFamily="34" charset="0"/>
              </a:rPr>
              <a:t>with children at our school?</a:t>
            </a:r>
          </a:p>
          <a:p>
            <a:pPr algn="ctr"/>
            <a:endParaRPr lang="en-GB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dirty="0">
                <a:solidFill>
                  <a:srgbClr val="E85803"/>
                </a:solidFill>
                <a:latin typeface="Tahoma" panose="020B0604030504040204" pitchFamily="34" charset="0"/>
              </a:rPr>
              <a:t>Within your group, you could all use </a:t>
            </a:r>
            <a:r>
              <a:rPr lang="en-GB" dirty="0">
                <a:solidFill>
                  <a:srgbClr val="E85803"/>
                </a:solidFill>
                <a:latin typeface="Tahoma" panose="020B0604030504040204" pitchFamily="34" charset="0"/>
              </a:rPr>
              <a:t>a slightly different research question e.g. one </a:t>
            </a:r>
            <a:r>
              <a:rPr lang="en-GB" dirty="0">
                <a:solidFill>
                  <a:srgbClr val="E85803"/>
                </a:solidFill>
                <a:latin typeface="Tahoma" panose="020B0604030504040204" pitchFamily="34" charset="0"/>
              </a:rPr>
              <a:t>person </a:t>
            </a:r>
            <a:r>
              <a:rPr lang="en-GB" dirty="0">
                <a:solidFill>
                  <a:srgbClr val="E85803"/>
                </a:solidFill>
                <a:latin typeface="Tahoma" panose="020B0604030504040204" pitchFamily="34" charset="0"/>
              </a:rPr>
              <a:t>could collect data from </a:t>
            </a:r>
            <a:r>
              <a:rPr lang="en-GB" dirty="0">
                <a:solidFill>
                  <a:srgbClr val="E85803"/>
                </a:solidFill>
                <a:latin typeface="Tahoma" panose="020B0604030504040204" pitchFamily="34" charset="0"/>
              </a:rPr>
              <a:t>just boys </a:t>
            </a:r>
            <a:r>
              <a:rPr lang="en-GB" dirty="0">
                <a:solidFill>
                  <a:srgbClr val="E85803"/>
                </a:solidFill>
                <a:latin typeface="Tahoma" panose="020B0604030504040204" pitchFamily="34" charset="0"/>
              </a:rPr>
              <a:t>and another could collect data from girls- this will also give </a:t>
            </a:r>
            <a:r>
              <a:rPr lang="en-GB" dirty="0">
                <a:solidFill>
                  <a:srgbClr val="E85803"/>
                </a:solidFill>
                <a:latin typeface="Tahoma" panose="020B0604030504040204" pitchFamily="34" charset="0"/>
              </a:rPr>
              <a:t>you </a:t>
            </a:r>
            <a:r>
              <a:rPr lang="en-GB" dirty="0">
                <a:solidFill>
                  <a:srgbClr val="E85803"/>
                </a:solidFill>
                <a:latin typeface="Tahoma" panose="020B0604030504040204" pitchFamily="34" charset="0"/>
              </a:rPr>
              <a:t>information about who </a:t>
            </a:r>
            <a:r>
              <a:rPr lang="en-GB" dirty="0">
                <a:solidFill>
                  <a:srgbClr val="E85803"/>
                </a:solidFill>
                <a:latin typeface="Tahoma" panose="020B0604030504040204" pitchFamily="34" charset="0"/>
              </a:rPr>
              <a:t>target </a:t>
            </a:r>
            <a:r>
              <a:rPr lang="en-GB" dirty="0">
                <a:solidFill>
                  <a:srgbClr val="E85803"/>
                </a:solidFill>
                <a:latin typeface="Tahoma" panose="020B0604030504040204" pitchFamily="34" charset="0"/>
              </a:rPr>
              <a:t>target market could </a:t>
            </a:r>
            <a:r>
              <a:rPr lang="en-GB" dirty="0">
                <a:solidFill>
                  <a:srgbClr val="E85803"/>
                </a:solidFill>
                <a:latin typeface="Tahoma" panose="020B0604030504040204" pitchFamily="34" charset="0"/>
              </a:rPr>
              <a:t>be.</a:t>
            </a:r>
          </a:p>
          <a:p>
            <a:pPr algn="ctr"/>
            <a:endParaRPr lang="en-GB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dirty="0">
                <a:solidFill>
                  <a:prstClr val="black"/>
                </a:solidFill>
                <a:latin typeface="Tahoma" panose="020B0604030504040204" pitchFamily="34" charset="0"/>
              </a:rPr>
              <a:t>Ask as many participants as possible and record your results using a tally chart.</a:t>
            </a:r>
          </a:p>
          <a:p>
            <a:pPr algn="ctr"/>
            <a:endParaRPr lang="en-GB" sz="2000" dirty="0">
              <a:solidFill>
                <a:srgbClr val="4F81BD"/>
              </a:solidFill>
              <a:latin typeface="Tahoma" panose="020B0604030504040204" pitchFamily="34" charset="0"/>
            </a:endParaRPr>
          </a:p>
          <a:p>
            <a:pPr algn="ctr"/>
            <a:endParaRPr lang="en-GB" sz="3200" dirty="0">
              <a:solidFill>
                <a:srgbClr val="4F81BD"/>
              </a:solidFill>
              <a:latin typeface="Tahoma" panose="020B060403050404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619366"/>
            <a:ext cx="3011789" cy="200785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65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764704"/>
            <a:ext cx="8194608" cy="5184576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1052736"/>
            <a:ext cx="7704856" cy="35394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en-GB" sz="16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3200" b="1" dirty="0">
                <a:solidFill>
                  <a:srgbClr val="DD6909"/>
                </a:solidFill>
                <a:latin typeface="Tahoma" panose="020B0604030504040204" pitchFamily="34" charset="0"/>
              </a:rPr>
              <a:t>P</a:t>
            </a:r>
            <a:r>
              <a:rPr lang="en-GB" sz="3200" b="1" dirty="0" smtClean="0">
                <a:solidFill>
                  <a:srgbClr val="DD6909"/>
                </a:solidFill>
                <a:latin typeface="Tahoma" panose="020B0604030504040204" pitchFamily="34" charset="0"/>
              </a:rPr>
              <a:t>ie charts</a:t>
            </a:r>
          </a:p>
          <a:p>
            <a:pPr algn="ctr"/>
            <a:endParaRPr lang="en-GB" sz="3200" b="1" dirty="0">
              <a:solidFill>
                <a:srgbClr val="DD6909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Pie charts are useful for comparing the comparative sizes of a set of data. T</a:t>
            </a:r>
            <a:r>
              <a:rPr lang="en-GB" sz="2400" dirty="0" smtClean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 help us draw conclusions about the preferences of different participant groups, we can draw a pie chart as this will give us a visual picture of our data and make it easier to see the most popular answers. </a:t>
            </a:r>
            <a:endParaRPr lang="en-GB" sz="2400" b="1" dirty="0">
              <a:solidFill>
                <a:srgbClr val="DD6909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07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764704"/>
            <a:ext cx="8194608" cy="5832648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908720"/>
            <a:ext cx="7704856" cy="538609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en-GB" sz="16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3200" b="1" dirty="0" smtClean="0">
                <a:solidFill>
                  <a:srgbClr val="DD6909"/>
                </a:solidFill>
                <a:latin typeface="Tahoma" panose="020B0604030504040204" pitchFamily="34" charset="0"/>
              </a:rPr>
              <a:t>Pie charts</a:t>
            </a:r>
            <a:endParaRPr lang="en-GB" sz="3200" b="1" dirty="0">
              <a:solidFill>
                <a:srgbClr val="DD6909"/>
              </a:solidFill>
              <a:latin typeface="Tahoma" panose="020B0604030504040204" pitchFamily="34" charset="0"/>
            </a:endParaRPr>
          </a:p>
          <a:p>
            <a:pPr algn="ctr"/>
            <a:endParaRPr lang="en-GB" sz="2400" dirty="0" smtClean="0">
              <a:latin typeface="Tahoma" panose="020B0604030504040204" pitchFamily="34" charset="0"/>
            </a:endParaRPr>
          </a:p>
          <a:p>
            <a:pPr algn="ctr"/>
            <a:r>
              <a:rPr lang="en-GB" sz="2400" dirty="0" smtClean="0">
                <a:latin typeface="Tahoma" panose="020B0604030504040204" pitchFamily="34" charset="0"/>
              </a:rPr>
              <a:t>Pie charts are divided into sections or </a:t>
            </a:r>
            <a:r>
              <a:rPr lang="en-GB" sz="2400" dirty="0" smtClean="0">
                <a:solidFill>
                  <a:srgbClr val="DD6909"/>
                </a:solidFill>
                <a:latin typeface="Tahoma" panose="020B0604030504040204" pitchFamily="34" charset="0"/>
              </a:rPr>
              <a:t>slices</a:t>
            </a:r>
            <a:r>
              <a:rPr lang="en-GB" sz="2400" b="1" dirty="0" smtClean="0">
                <a:solidFill>
                  <a:srgbClr val="DD6909"/>
                </a:solidFill>
                <a:latin typeface="Tahoma" panose="020B0604030504040204" pitchFamily="34" charset="0"/>
              </a:rPr>
              <a:t> </a:t>
            </a:r>
            <a:r>
              <a:rPr lang="en-GB" sz="2400" dirty="0" smtClean="0">
                <a:latin typeface="Tahoma" panose="020B0604030504040204" pitchFamily="34" charset="0"/>
              </a:rPr>
              <a:t>which represent values of different sizes. In this case, the size of the slices will represent how many of market research participants voted for each restaurant theme or star ingredient.</a:t>
            </a:r>
          </a:p>
          <a:p>
            <a:pPr algn="ctr"/>
            <a:r>
              <a:rPr lang="en-GB" sz="2400" dirty="0" smtClean="0">
                <a:latin typeface="Tahoma" panose="020B0604030504040204" pitchFamily="34" charset="0"/>
              </a:rPr>
              <a:t>To work out the size of each slice, we need to </a:t>
            </a:r>
            <a:r>
              <a:rPr lang="en-GB" sz="2400" dirty="0" smtClean="0">
                <a:solidFill>
                  <a:srgbClr val="DD6909"/>
                </a:solidFill>
                <a:latin typeface="Tahoma" panose="020B0604030504040204" pitchFamily="34" charset="0"/>
              </a:rPr>
              <a:t>share the number of degrees in a full turn between the total number of data points (votes) we collected.</a:t>
            </a:r>
          </a:p>
          <a:p>
            <a:pPr algn="ctr"/>
            <a:endParaRPr lang="en-GB" sz="2400" dirty="0">
              <a:latin typeface="Tahoma" panose="020B0604030504040204" pitchFamily="34" charset="0"/>
            </a:endParaRPr>
          </a:p>
          <a:p>
            <a:pPr algn="ctr"/>
            <a:r>
              <a:rPr lang="en-GB" sz="2400" b="1" dirty="0" smtClean="0">
                <a:solidFill>
                  <a:srgbClr val="DD6909"/>
                </a:solidFill>
                <a:latin typeface="Tahoma" panose="020B0604030504040204" pitchFamily="34" charset="0"/>
              </a:rPr>
              <a:t>Think: </a:t>
            </a:r>
            <a:r>
              <a:rPr lang="en-GB" sz="2400" dirty="0" smtClean="0">
                <a:latin typeface="Tahoma" panose="020B0604030504040204" pitchFamily="34" charset="0"/>
              </a:rPr>
              <a:t>how many degrees are in a full turn?</a:t>
            </a:r>
          </a:p>
          <a:p>
            <a:pPr algn="ctr"/>
            <a:endParaRPr lang="en-GB" sz="3200" b="1" dirty="0">
              <a:solidFill>
                <a:srgbClr val="DD6909"/>
              </a:solidFill>
              <a:latin typeface="Tahom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345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764704"/>
            <a:ext cx="8194608" cy="5832648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764704"/>
            <a:ext cx="7704856" cy="169277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en-GB" sz="16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3200" b="1" dirty="0" smtClean="0">
                <a:solidFill>
                  <a:srgbClr val="DD6909"/>
                </a:solidFill>
                <a:latin typeface="Tahoma" panose="020B0604030504040204" pitchFamily="34" charset="0"/>
              </a:rPr>
              <a:t>Constructing a pie chart</a:t>
            </a:r>
            <a:endParaRPr lang="en-GB" sz="3200" b="1" dirty="0">
              <a:solidFill>
                <a:srgbClr val="DD6909"/>
              </a:solidFill>
              <a:latin typeface="Tahoma" panose="020B0604030504040204" pitchFamily="34" charset="0"/>
            </a:endParaRPr>
          </a:p>
          <a:p>
            <a:pPr algn="ctr"/>
            <a:endParaRPr lang="en-GB" sz="2400" dirty="0" smtClean="0">
              <a:latin typeface="Tahoma" panose="020B0604030504040204" pitchFamily="34" charset="0"/>
            </a:endParaRPr>
          </a:p>
          <a:p>
            <a:pPr algn="ctr"/>
            <a:endParaRPr lang="en-GB" sz="3200" b="1" dirty="0">
              <a:solidFill>
                <a:srgbClr val="DD6909"/>
              </a:solidFill>
              <a:latin typeface="Tahom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9266019"/>
              </p:ext>
            </p:extLst>
          </p:nvPr>
        </p:nvGraphicFramePr>
        <p:xfrm>
          <a:off x="1920044" y="1700808"/>
          <a:ext cx="5375920" cy="268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7960"/>
                <a:gridCol w="2687960"/>
              </a:tblGrid>
              <a:tr h="27003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Star ingredient</a:t>
                      </a:r>
                      <a:endParaRPr lang="en-GB" sz="16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Number</a:t>
                      </a:r>
                      <a:r>
                        <a:rPr lang="en-GB" sz="16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of votes</a:t>
                      </a:r>
                      <a:endParaRPr lang="en-GB" sz="16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Bread</a:t>
                      </a:r>
                      <a:endParaRPr lang="en-GB" sz="16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</a:t>
                      </a:r>
                      <a:endParaRPr lang="en-GB" sz="16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Dairy</a:t>
                      </a:r>
                      <a:endParaRPr lang="en-GB" sz="16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endParaRPr lang="en-GB" sz="16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Beef</a:t>
                      </a:r>
                      <a:endParaRPr lang="en-GB" sz="16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</a:t>
                      </a:r>
                      <a:endParaRPr lang="en-GB" sz="16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Pork</a:t>
                      </a:r>
                      <a:endParaRPr lang="en-GB" sz="16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  <a:endParaRPr lang="en-GB" sz="16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Chicken</a:t>
                      </a:r>
                      <a:endParaRPr lang="en-GB" sz="16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endParaRPr lang="en-GB" sz="16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Vegetables</a:t>
                      </a:r>
                      <a:endParaRPr lang="en-GB" sz="16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endParaRPr lang="en-GB" sz="16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TOTAL</a:t>
                      </a:r>
                      <a:endParaRPr lang="en-GB" sz="16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30</a:t>
                      </a:r>
                      <a:endParaRPr lang="en-GB" sz="16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55576" y="4581128"/>
            <a:ext cx="757858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If we share the </a:t>
            </a:r>
            <a:r>
              <a:rPr lang="en-GB" sz="2000" dirty="0" smtClean="0">
                <a:solidFill>
                  <a:srgbClr val="DD690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360⁰ in a full turn </a:t>
            </a:r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between our 30 data points, each data point will be represented by a </a:t>
            </a:r>
            <a:r>
              <a:rPr lang="en-GB" sz="2000" dirty="0" smtClean="0">
                <a:solidFill>
                  <a:srgbClr val="DD690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</a:t>
            </a:r>
            <a:r>
              <a:rPr lang="en-GB" sz="2000" dirty="0" smtClean="0">
                <a:solidFill>
                  <a:srgbClr val="DD690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⁰ slice </a:t>
            </a:r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 the pie chart. We calculate this by </a:t>
            </a:r>
            <a:r>
              <a:rPr lang="en-GB" sz="2000" dirty="0" smtClean="0">
                <a:solidFill>
                  <a:srgbClr val="DD690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dividing</a:t>
            </a:r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 number of degrees in a full turn by the total number of data points:</a:t>
            </a:r>
          </a:p>
          <a:p>
            <a:pPr algn="ctr"/>
            <a:endParaRPr lang="en-GB" sz="1100" dirty="0"/>
          </a:p>
          <a:p>
            <a:pPr algn="ctr"/>
            <a:r>
              <a:rPr lang="en-GB" sz="2400" b="1" dirty="0" smtClean="0">
                <a:solidFill>
                  <a:srgbClr val="DD690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360 ÷ 30 = 12</a:t>
            </a:r>
            <a:endParaRPr lang="en-GB" sz="2400" b="1" dirty="0">
              <a:solidFill>
                <a:srgbClr val="DD6909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079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764704"/>
            <a:ext cx="8194608" cy="5832648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764704"/>
            <a:ext cx="7704856" cy="169277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en-GB" sz="16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3200" b="1" dirty="0" smtClean="0">
                <a:solidFill>
                  <a:srgbClr val="DD6909"/>
                </a:solidFill>
                <a:latin typeface="Tahoma" panose="020B0604030504040204" pitchFamily="34" charset="0"/>
              </a:rPr>
              <a:t>Constructing a pie chart</a:t>
            </a:r>
            <a:endParaRPr lang="en-GB" sz="3200" b="1" dirty="0">
              <a:solidFill>
                <a:srgbClr val="DD6909"/>
              </a:solidFill>
              <a:latin typeface="Tahoma" panose="020B0604030504040204" pitchFamily="34" charset="0"/>
            </a:endParaRPr>
          </a:p>
          <a:p>
            <a:pPr algn="ctr"/>
            <a:endParaRPr lang="en-GB" sz="2400" dirty="0" smtClean="0">
              <a:latin typeface="Tahoma" panose="020B0604030504040204" pitchFamily="34" charset="0"/>
            </a:endParaRPr>
          </a:p>
          <a:p>
            <a:pPr algn="ctr"/>
            <a:endParaRPr lang="en-GB" sz="3200" b="1" dirty="0">
              <a:solidFill>
                <a:srgbClr val="DD6909"/>
              </a:solidFill>
              <a:latin typeface="Tahom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2233028"/>
              </p:ext>
            </p:extLst>
          </p:nvPr>
        </p:nvGraphicFramePr>
        <p:xfrm>
          <a:off x="1458014" y="2924944"/>
          <a:ext cx="6467517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6789"/>
                <a:gridCol w="1613576"/>
                <a:gridCol w="1613576"/>
                <a:gridCol w="1613576"/>
              </a:tblGrid>
              <a:tr h="484554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Star ingredient</a:t>
                      </a:r>
                      <a:endParaRPr lang="en-GB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Number</a:t>
                      </a:r>
                      <a:r>
                        <a:rPr lang="en-GB" sz="14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of votes</a:t>
                      </a:r>
                      <a:endParaRPr lang="en-GB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Calculation</a:t>
                      </a:r>
                      <a:endParaRPr lang="en-GB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Degrees in pie chart</a:t>
                      </a:r>
                      <a:endParaRPr lang="en-GB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280531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Bread</a:t>
                      </a:r>
                      <a:endParaRPr lang="en-GB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</a:t>
                      </a:r>
                      <a:endParaRPr lang="en-GB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 x 12 </a:t>
                      </a:r>
                      <a:endParaRPr lang="en-GB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48</a:t>
                      </a:r>
                      <a:endParaRPr lang="en-GB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280531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Dairy</a:t>
                      </a:r>
                      <a:endParaRPr lang="en-GB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endParaRPr lang="en-GB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r>
                        <a:rPr lang="en-GB" sz="14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x 12</a:t>
                      </a:r>
                      <a:endParaRPr lang="en-GB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</a:t>
                      </a:r>
                      <a:endParaRPr lang="en-GB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280531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Beef</a:t>
                      </a:r>
                      <a:endParaRPr lang="en-GB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</a:t>
                      </a:r>
                      <a:endParaRPr lang="en-GB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 x 12</a:t>
                      </a:r>
                      <a:endParaRPr lang="en-GB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96</a:t>
                      </a:r>
                      <a:endParaRPr lang="en-GB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280531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Pork</a:t>
                      </a:r>
                      <a:endParaRPr lang="en-GB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  <a:endParaRPr lang="en-GB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 x 12</a:t>
                      </a:r>
                      <a:endParaRPr lang="en-GB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36</a:t>
                      </a:r>
                      <a:endParaRPr lang="en-GB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280531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Chicken</a:t>
                      </a:r>
                      <a:endParaRPr lang="en-GB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endParaRPr lang="en-GB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 x 12</a:t>
                      </a:r>
                      <a:endParaRPr lang="en-GB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</a:t>
                      </a:r>
                      <a:endParaRPr lang="en-GB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280531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Vegetables</a:t>
                      </a:r>
                      <a:endParaRPr lang="en-GB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endParaRPr lang="en-GB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 x 12</a:t>
                      </a:r>
                      <a:endParaRPr lang="en-GB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</a:t>
                      </a:r>
                      <a:endParaRPr lang="en-GB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280531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TOTAL</a:t>
                      </a:r>
                      <a:endParaRPr lang="en-GB" sz="14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30</a:t>
                      </a:r>
                      <a:endParaRPr lang="en-GB" sz="14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360</a:t>
                      </a:r>
                      <a:endParaRPr lang="en-GB" sz="14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02479" y="1772816"/>
            <a:ext cx="75785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Now that we know that each data point is represented by 12</a:t>
            </a:r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⁰ of the pie chart, we can calculate the size each slice needs to be by multiplying the number of votes for each category by 12.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3553" y="5942968"/>
            <a:ext cx="7578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i="1" dirty="0" smtClean="0">
                <a:solidFill>
                  <a:srgbClr val="DD690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Remember to c</a:t>
            </a:r>
            <a:r>
              <a:rPr lang="en-GB" sz="2000" i="1" dirty="0" smtClean="0">
                <a:solidFill>
                  <a:srgbClr val="DD690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heck that your pie slices add up to 360⁰</a:t>
            </a:r>
          </a:p>
        </p:txBody>
      </p:sp>
      <p:sp>
        <p:nvSpPr>
          <p:cNvPr id="6" name="Oval 5"/>
          <p:cNvSpPr/>
          <p:nvPr/>
        </p:nvSpPr>
        <p:spPr>
          <a:xfrm>
            <a:off x="6732240" y="5229200"/>
            <a:ext cx="792088" cy="504056"/>
          </a:xfrm>
          <a:prstGeom prst="ellipse">
            <a:avLst/>
          </a:prstGeom>
          <a:noFill/>
          <a:ln w="57150">
            <a:solidFill>
              <a:srgbClr val="DD69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0963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1251</TotalTime>
  <Words>824</Words>
  <Application>Microsoft Office PowerPoint</Application>
  <PresentationFormat>On-screen Show (4:3)</PresentationFormat>
  <Paragraphs>126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Jennie Devine</dc:creator>
  <cp:lastModifiedBy>Jennie Devine</cp:lastModifiedBy>
  <cp:revision>21</cp:revision>
  <dcterms:created xsi:type="dcterms:W3CDTF">2019-07-30T14:54:28Z</dcterms:created>
  <dcterms:modified xsi:type="dcterms:W3CDTF">2019-07-31T11:45:40Z</dcterms:modified>
</cp:coreProperties>
</file>