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7"/>
  </p:notesMasterIdLst>
  <p:sldIdLst>
    <p:sldId id="257" r:id="rId3"/>
    <p:sldId id="258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59" r:id="rId15"/>
    <p:sldId id="272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5803"/>
    <a:srgbClr val="F5DE38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2448" y="-10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B2BE5E-0A7F-4A7A-A993-65C04D7D08A3}" type="datetimeFigureOut">
              <a:rPr lang="en-GB" smtClean="0"/>
              <a:t>19/12/2018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32B8F9-89FA-4361-8B56-36B211E19B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88038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5F46219-4458-4667-867C-77016E970C7F}" type="slidenum">
              <a:rPr lang="en-GB" altLang="en-US">
                <a:solidFill>
                  <a:prstClr val="black"/>
                </a:solidFill>
                <a:latin typeface="Arial" pitchFamily="34" charset="0"/>
              </a:rPr>
              <a:pPr eaLnBrk="1" hangingPunct="1">
                <a:spcBef>
                  <a:spcPct val="0"/>
                </a:spcBef>
              </a:pPr>
              <a:t>5</a:t>
            </a:fld>
            <a:endParaRPr lang="en-GB" altLang="en-US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C384EA6-63C3-4D54-8C99-1340CC34F6EC}" type="slidenum">
              <a:rPr lang="en-GB" altLang="en-US">
                <a:solidFill>
                  <a:prstClr val="black"/>
                </a:solidFill>
                <a:latin typeface="Arial" pitchFamily="34" charset="0"/>
              </a:rPr>
              <a:pPr eaLnBrk="1" hangingPunct="1">
                <a:spcBef>
                  <a:spcPct val="0"/>
                </a:spcBef>
              </a:pPr>
              <a:t>6</a:t>
            </a:fld>
            <a:endParaRPr lang="en-GB" altLang="en-US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A4FA2F2-1A87-4E5F-BA4A-A7E9615198C9}" type="slidenum">
              <a:rPr lang="en-GB" altLang="en-US">
                <a:solidFill>
                  <a:prstClr val="black"/>
                </a:solidFill>
                <a:latin typeface="Arial" pitchFamily="34" charset="0"/>
              </a:rPr>
              <a:pPr eaLnBrk="1" hangingPunct="1">
                <a:spcBef>
                  <a:spcPct val="0"/>
                </a:spcBef>
              </a:pPr>
              <a:t>7</a:t>
            </a:fld>
            <a:endParaRPr lang="en-GB" altLang="en-US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80DA189-C0EC-4FFF-92E2-215A67ABA72A}" type="slidenum">
              <a:rPr lang="en-GB" altLang="en-US">
                <a:solidFill>
                  <a:prstClr val="black"/>
                </a:solidFill>
                <a:latin typeface="Arial" pitchFamily="34" charset="0"/>
              </a:rPr>
              <a:pPr eaLnBrk="1" hangingPunct="1">
                <a:spcBef>
                  <a:spcPct val="0"/>
                </a:spcBef>
              </a:pPr>
              <a:t>8</a:t>
            </a:fld>
            <a:endParaRPr lang="en-GB" altLang="en-US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4CD0DD3-4D0A-4004-82EE-67D3667A5C5C}" type="slidenum">
              <a:rPr lang="en-GB" altLang="en-US">
                <a:solidFill>
                  <a:prstClr val="black"/>
                </a:solidFill>
                <a:latin typeface="Arial" pitchFamily="34" charset="0"/>
              </a:rPr>
              <a:pPr eaLnBrk="1" hangingPunct="1">
                <a:spcBef>
                  <a:spcPct val="0"/>
                </a:spcBef>
              </a:pPr>
              <a:t>9</a:t>
            </a:fld>
            <a:endParaRPr lang="en-GB" altLang="en-US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67AB372-1965-493F-9B6B-2DB123120D33}" type="slidenum">
              <a:rPr lang="en-GB" altLang="en-US">
                <a:solidFill>
                  <a:prstClr val="black"/>
                </a:solidFill>
                <a:latin typeface="Arial" pitchFamily="34" charset="0"/>
              </a:rPr>
              <a:pPr eaLnBrk="1" hangingPunct="1">
                <a:spcBef>
                  <a:spcPct val="0"/>
                </a:spcBef>
              </a:pPr>
              <a:t>10</a:t>
            </a:fld>
            <a:endParaRPr lang="en-GB" altLang="en-US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C41CEEA-F93A-446E-B9AC-88DCDC31F9A3}" type="slidenum">
              <a:rPr lang="en-GB" altLang="en-US">
                <a:solidFill>
                  <a:prstClr val="black"/>
                </a:solidFill>
                <a:latin typeface="Arial" pitchFamily="34" charset="0"/>
              </a:rPr>
              <a:pPr eaLnBrk="1" hangingPunct="1">
                <a:spcBef>
                  <a:spcPct val="0"/>
                </a:spcBef>
              </a:pPr>
              <a:t>11</a:t>
            </a:fld>
            <a:endParaRPr lang="en-GB" altLang="en-US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2160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2885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2119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sz="quarter" idx="13"/>
          </p:nvPr>
        </p:nvSpPr>
        <p:spPr>
          <a:xfrm>
            <a:off x="500400" y="712800"/>
            <a:ext cx="4071600" cy="5359406"/>
          </a:xfrm>
          <a:prstGeom prst="roundRect">
            <a:avLst>
              <a:gd name="adj" fmla="val 9365"/>
            </a:avLst>
          </a:prstGeom>
          <a:gradFill>
            <a:gsLst>
              <a:gs pos="0">
                <a:schemeClr val="accent1">
                  <a:alpha val="90000"/>
                </a:schemeClr>
              </a:gs>
              <a:gs pos="100000">
                <a:schemeClr val="accent1">
                  <a:alpha val="80000"/>
                </a:schemeClr>
              </a:gs>
            </a:gsLst>
            <a:lin ang="5400000" scaled="0"/>
          </a:gradFill>
          <a:ln w="25400">
            <a:solidFill>
              <a:schemeClr val="accent1"/>
            </a:solidFill>
          </a:ln>
        </p:spPr>
        <p:txBody>
          <a:bodyPr lIns="180000" tIns="90000" rIns="180000" bIns="90000"/>
          <a:lstStyle>
            <a:lvl1pPr marL="0" indent="0">
              <a:spcBef>
                <a:spcPts val="0"/>
              </a:spcBef>
              <a:buNone/>
              <a:defRPr sz="1800" b="0">
                <a:solidFill>
                  <a:schemeClr val="bg1"/>
                </a:solidFill>
                <a:latin typeface="Century Gothic" pitchFamily="34" charset="0"/>
              </a:defRPr>
            </a:lvl1pPr>
            <a:lvl2pPr marL="0" indent="0">
              <a:buFont typeface="Arial" pitchFamily="34" charset="0"/>
              <a:buNone/>
              <a:defRPr sz="1800">
                <a:latin typeface="Century Gothic" pitchFamily="34" charset="0"/>
              </a:defRPr>
            </a:lvl2pPr>
            <a:lvl3pPr marL="0" indent="0">
              <a:buFont typeface="Arial" pitchFamily="34" charset="0"/>
              <a:buNone/>
              <a:defRPr sz="1800">
                <a:latin typeface="Century Gothic" pitchFamily="34" charset="0"/>
              </a:defRPr>
            </a:lvl3pPr>
            <a:lvl4pPr marL="0" indent="0">
              <a:buFont typeface="Arial" pitchFamily="34" charset="0"/>
              <a:buNone/>
              <a:defRPr sz="1800">
                <a:latin typeface="Century Gothic" pitchFamily="34" charset="0"/>
              </a:defRPr>
            </a:lvl4pPr>
            <a:lvl5pPr marL="0" indent="0" algn="l">
              <a:buFont typeface="Arial" pitchFamily="34" charset="0"/>
              <a:buNone/>
              <a:defRPr sz="1800">
                <a:latin typeface="Century Gothic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905674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5"/>
          <p:cNvSpPr>
            <a:spLocks noGrp="1"/>
          </p:cNvSpPr>
          <p:nvPr>
            <p:ph type="body" sz="quarter" idx="13"/>
          </p:nvPr>
        </p:nvSpPr>
        <p:spPr>
          <a:xfrm>
            <a:off x="500400" y="712800"/>
            <a:ext cx="4071600" cy="5359406"/>
          </a:xfrm>
          <a:prstGeom prst="roundRect">
            <a:avLst>
              <a:gd name="adj" fmla="val 9365"/>
            </a:avLst>
          </a:prstGeom>
          <a:gradFill>
            <a:gsLst>
              <a:gs pos="0">
                <a:schemeClr val="accent1">
                  <a:alpha val="90000"/>
                </a:schemeClr>
              </a:gs>
              <a:gs pos="100000">
                <a:schemeClr val="accent1">
                  <a:alpha val="80000"/>
                </a:schemeClr>
              </a:gs>
            </a:gsLst>
            <a:lin ang="5400000" scaled="0"/>
          </a:gradFill>
          <a:ln w="25400">
            <a:solidFill>
              <a:schemeClr val="accent1"/>
            </a:solidFill>
          </a:ln>
        </p:spPr>
        <p:txBody>
          <a:bodyPr lIns="180000" tIns="90000" rIns="180000" bIns="90000"/>
          <a:lstStyle>
            <a:lvl1pPr marL="0" indent="0">
              <a:spcBef>
                <a:spcPts val="0"/>
              </a:spcBef>
              <a:buNone/>
              <a:defRPr sz="1800" b="0">
                <a:solidFill>
                  <a:schemeClr val="bg1"/>
                </a:solidFill>
                <a:latin typeface="Century Gothic" pitchFamily="34" charset="0"/>
              </a:defRPr>
            </a:lvl1pPr>
            <a:lvl2pPr marL="0" indent="0">
              <a:buFont typeface="Arial" pitchFamily="34" charset="0"/>
              <a:buNone/>
              <a:defRPr sz="1800">
                <a:latin typeface="Century Gothic" pitchFamily="34" charset="0"/>
              </a:defRPr>
            </a:lvl2pPr>
            <a:lvl3pPr marL="0" indent="0">
              <a:buFont typeface="Arial" pitchFamily="34" charset="0"/>
              <a:buNone/>
              <a:defRPr sz="1800">
                <a:latin typeface="Century Gothic" pitchFamily="34" charset="0"/>
              </a:defRPr>
            </a:lvl3pPr>
            <a:lvl4pPr marL="0" indent="0">
              <a:buFont typeface="Arial" pitchFamily="34" charset="0"/>
              <a:buNone/>
              <a:defRPr sz="1800">
                <a:latin typeface="Century Gothic" pitchFamily="34" charset="0"/>
              </a:defRPr>
            </a:lvl4pPr>
            <a:lvl5pPr marL="0" indent="0" algn="l">
              <a:buFont typeface="Arial" pitchFamily="34" charset="0"/>
              <a:buNone/>
              <a:defRPr sz="1800">
                <a:latin typeface="Century Gothic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554499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5"/>
          <p:cNvSpPr>
            <a:spLocks noGrp="1"/>
          </p:cNvSpPr>
          <p:nvPr>
            <p:ph type="body" sz="quarter" idx="13"/>
          </p:nvPr>
        </p:nvSpPr>
        <p:spPr>
          <a:xfrm>
            <a:off x="500400" y="712800"/>
            <a:ext cx="4071600" cy="5359406"/>
          </a:xfrm>
          <a:prstGeom prst="roundRect">
            <a:avLst>
              <a:gd name="adj" fmla="val 9365"/>
            </a:avLst>
          </a:prstGeom>
          <a:gradFill>
            <a:gsLst>
              <a:gs pos="0">
                <a:schemeClr val="accent1">
                  <a:alpha val="90000"/>
                </a:schemeClr>
              </a:gs>
              <a:gs pos="100000">
                <a:schemeClr val="accent1">
                  <a:alpha val="80000"/>
                </a:schemeClr>
              </a:gs>
            </a:gsLst>
            <a:lin ang="5400000" scaled="0"/>
          </a:gradFill>
          <a:ln w="25400">
            <a:solidFill>
              <a:schemeClr val="accent1"/>
            </a:solidFill>
          </a:ln>
        </p:spPr>
        <p:txBody>
          <a:bodyPr lIns="180000" tIns="90000" rIns="180000" bIns="90000"/>
          <a:lstStyle>
            <a:lvl1pPr marL="0" indent="0">
              <a:spcBef>
                <a:spcPts val="0"/>
              </a:spcBef>
              <a:buNone/>
              <a:defRPr sz="1800" b="0">
                <a:solidFill>
                  <a:schemeClr val="bg1"/>
                </a:solidFill>
                <a:latin typeface="Century Gothic" pitchFamily="34" charset="0"/>
              </a:defRPr>
            </a:lvl1pPr>
            <a:lvl2pPr marL="0" indent="0">
              <a:buFont typeface="Arial" pitchFamily="34" charset="0"/>
              <a:buNone/>
              <a:defRPr sz="1800">
                <a:latin typeface="Century Gothic" pitchFamily="34" charset="0"/>
              </a:defRPr>
            </a:lvl2pPr>
            <a:lvl3pPr marL="0" indent="0">
              <a:buFont typeface="Arial" pitchFamily="34" charset="0"/>
              <a:buNone/>
              <a:defRPr sz="1800">
                <a:latin typeface="Century Gothic" pitchFamily="34" charset="0"/>
              </a:defRPr>
            </a:lvl3pPr>
            <a:lvl4pPr marL="0" indent="0">
              <a:buFont typeface="Arial" pitchFamily="34" charset="0"/>
              <a:buNone/>
              <a:defRPr sz="1800">
                <a:latin typeface="Century Gothic" pitchFamily="34" charset="0"/>
              </a:defRPr>
            </a:lvl4pPr>
            <a:lvl5pPr marL="0" indent="0" algn="l">
              <a:buFont typeface="Arial" pitchFamily="34" charset="0"/>
              <a:buNone/>
              <a:defRPr sz="1800">
                <a:latin typeface="Century Gothic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859743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5"/>
          <p:cNvSpPr>
            <a:spLocks noGrp="1"/>
          </p:cNvSpPr>
          <p:nvPr>
            <p:ph type="body" sz="quarter" idx="13"/>
          </p:nvPr>
        </p:nvSpPr>
        <p:spPr>
          <a:xfrm>
            <a:off x="500400" y="712800"/>
            <a:ext cx="4071600" cy="5359406"/>
          </a:xfrm>
          <a:prstGeom prst="roundRect">
            <a:avLst>
              <a:gd name="adj" fmla="val 9365"/>
            </a:avLst>
          </a:prstGeom>
          <a:gradFill>
            <a:gsLst>
              <a:gs pos="0">
                <a:schemeClr val="accent1">
                  <a:alpha val="90000"/>
                </a:schemeClr>
              </a:gs>
              <a:gs pos="100000">
                <a:schemeClr val="accent1">
                  <a:alpha val="80000"/>
                </a:schemeClr>
              </a:gs>
            </a:gsLst>
            <a:lin ang="5400000" scaled="0"/>
          </a:gradFill>
          <a:ln w="25400">
            <a:solidFill>
              <a:schemeClr val="accent1"/>
            </a:solidFill>
          </a:ln>
        </p:spPr>
        <p:txBody>
          <a:bodyPr lIns="180000" tIns="90000" rIns="180000" bIns="90000"/>
          <a:lstStyle>
            <a:lvl1pPr marL="0" indent="0">
              <a:spcBef>
                <a:spcPts val="0"/>
              </a:spcBef>
              <a:buNone/>
              <a:defRPr sz="1800" b="0">
                <a:solidFill>
                  <a:schemeClr val="bg1"/>
                </a:solidFill>
                <a:latin typeface="Century Gothic" pitchFamily="34" charset="0"/>
              </a:defRPr>
            </a:lvl1pPr>
            <a:lvl2pPr marL="0" indent="0">
              <a:buFont typeface="Arial" pitchFamily="34" charset="0"/>
              <a:buNone/>
              <a:defRPr sz="1800">
                <a:latin typeface="Century Gothic" pitchFamily="34" charset="0"/>
              </a:defRPr>
            </a:lvl2pPr>
            <a:lvl3pPr marL="0" indent="0">
              <a:buFont typeface="Arial" pitchFamily="34" charset="0"/>
              <a:buNone/>
              <a:defRPr sz="1800">
                <a:latin typeface="Century Gothic" pitchFamily="34" charset="0"/>
              </a:defRPr>
            </a:lvl3pPr>
            <a:lvl4pPr marL="0" indent="0">
              <a:buFont typeface="Arial" pitchFamily="34" charset="0"/>
              <a:buNone/>
              <a:defRPr sz="1800">
                <a:latin typeface="Century Gothic" pitchFamily="34" charset="0"/>
              </a:defRPr>
            </a:lvl4pPr>
            <a:lvl5pPr marL="0" indent="0" algn="l">
              <a:buFont typeface="Arial" pitchFamily="34" charset="0"/>
              <a:buNone/>
              <a:defRPr sz="1800">
                <a:latin typeface="Century Gothic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19479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621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34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5323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195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4124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0930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8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719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770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500063" y="6350000"/>
            <a:ext cx="8215312" cy="214313"/>
          </a:xfrm>
          <a:prstGeom prst="rect">
            <a:avLst/>
          </a:prstGeom>
          <a:noFill/>
        </p:spPr>
        <p:txBody>
          <a:bodyPr lIns="0" tIns="0" rIns="0" bIns="0" anchor="b"/>
          <a:lstStyle>
            <a:lvl1pPr>
              <a:defRPr sz="1000">
                <a:solidFill>
                  <a:schemeClr val="accent1"/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  <a:cs typeface="Arial" pitchFamily="34" charset="0"/>
              </a:rPr>
              <a:t>© BRITISH NUTRITION FOUNDATION 2016</a:t>
            </a:r>
            <a:endParaRPr lang="en-US" dirty="0">
              <a:solidFill>
                <a:srgbClr val="FFFFFF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9430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2.png"/><Relationship Id="rId4" Type="http://schemas.openxmlformats.org/officeDocument/2006/relationships/image" Target="../media/image6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Relationship Id="rId9" Type="http://schemas.openxmlformats.org/officeDocument/2006/relationships/image" Target="../media/image67.png"/></Relationships>
</file>

<file path=ppt/slides/_rels/slide1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79.png"/><Relationship Id="rId18" Type="http://schemas.openxmlformats.org/officeDocument/2006/relationships/image" Target="../media/image84.png"/><Relationship Id="rId26" Type="http://schemas.openxmlformats.org/officeDocument/2006/relationships/image" Target="../media/image92.png"/><Relationship Id="rId39" Type="http://schemas.openxmlformats.org/officeDocument/2006/relationships/image" Target="../media/image105.png"/><Relationship Id="rId3" Type="http://schemas.openxmlformats.org/officeDocument/2006/relationships/image" Target="../media/image69.png"/><Relationship Id="rId21" Type="http://schemas.openxmlformats.org/officeDocument/2006/relationships/image" Target="../media/image87.png"/><Relationship Id="rId34" Type="http://schemas.openxmlformats.org/officeDocument/2006/relationships/image" Target="../media/image100.png"/><Relationship Id="rId42" Type="http://schemas.openxmlformats.org/officeDocument/2006/relationships/image" Target="../media/image108.png"/><Relationship Id="rId47" Type="http://schemas.openxmlformats.org/officeDocument/2006/relationships/image" Target="../media/image113.png"/><Relationship Id="rId50" Type="http://schemas.openxmlformats.org/officeDocument/2006/relationships/image" Target="../media/image116.png"/><Relationship Id="rId7" Type="http://schemas.openxmlformats.org/officeDocument/2006/relationships/image" Target="../media/image73.png"/><Relationship Id="rId12" Type="http://schemas.openxmlformats.org/officeDocument/2006/relationships/image" Target="../media/image78.png"/><Relationship Id="rId17" Type="http://schemas.openxmlformats.org/officeDocument/2006/relationships/image" Target="../media/image83.png"/><Relationship Id="rId25" Type="http://schemas.openxmlformats.org/officeDocument/2006/relationships/image" Target="../media/image91.png"/><Relationship Id="rId33" Type="http://schemas.openxmlformats.org/officeDocument/2006/relationships/image" Target="../media/image99.png"/><Relationship Id="rId38" Type="http://schemas.openxmlformats.org/officeDocument/2006/relationships/image" Target="../media/image104.png"/><Relationship Id="rId46" Type="http://schemas.openxmlformats.org/officeDocument/2006/relationships/image" Target="../media/image112.png"/><Relationship Id="rId2" Type="http://schemas.openxmlformats.org/officeDocument/2006/relationships/image" Target="../media/image68.png"/><Relationship Id="rId16" Type="http://schemas.openxmlformats.org/officeDocument/2006/relationships/image" Target="../media/image82.png"/><Relationship Id="rId20" Type="http://schemas.openxmlformats.org/officeDocument/2006/relationships/image" Target="../media/image86.png"/><Relationship Id="rId29" Type="http://schemas.openxmlformats.org/officeDocument/2006/relationships/image" Target="../media/image95.png"/><Relationship Id="rId41" Type="http://schemas.openxmlformats.org/officeDocument/2006/relationships/image" Target="../media/image10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2.png"/><Relationship Id="rId11" Type="http://schemas.openxmlformats.org/officeDocument/2006/relationships/image" Target="../media/image77.png"/><Relationship Id="rId24" Type="http://schemas.openxmlformats.org/officeDocument/2006/relationships/image" Target="../media/image90.png"/><Relationship Id="rId32" Type="http://schemas.openxmlformats.org/officeDocument/2006/relationships/image" Target="../media/image98.png"/><Relationship Id="rId37" Type="http://schemas.openxmlformats.org/officeDocument/2006/relationships/image" Target="../media/image103.png"/><Relationship Id="rId40" Type="http://schemas.openxmlformats.org/officeDocument/2006/relationships/image" Target="../media/image106.png"/><Relationship Id="rId45" Type="http://schemas.openxmlformats.org/officeDocument/2006/relationships/image" Target="../media/image111.png"/><Relationship Id="rId5" Type="http://schemas.openxmlformats.org/officeDocument/2006/relationships/image" Target="../media/image71.png"/><Relationship Id="rId15" Type="http://schemas.openxmlformats.org/officeDocument/2006/relationships/image" Target="../media/image81.png"/><Relationship Id="rId23" Type="http://schemas.openxmlformats.org/officeDocument/2006/relationships/image" Target="../media/image89.png"/><Relationship Id="rId28" Type="http://schemas.openxmlformats.org/officeDocument/2006/relationships/image" Target="../media/image94.png"/><Relationship Id="rId36" Type="http://schemas.openxmlformats.org/officeDocument/2006/relationships/image" Target="../media/image102.png"/><Relationship Id="rId49" Type="http://schemas.openxmlformats.org/officeDocument/2006/relationships/image" Target="../media/image115.png"/><Relationship Id="rId10" Type="http://schemas.openxmlformats.org/officeDocument/2006/relationships/image" Target="../media/image76.png"/><Relationship Id="rId19" Type="http://schemas.openxmlformats.org/officeDocument/2006/relationships/image" Target="../media/image85.png"/><Relationship Id="rId31" Type="http://schemas.openxmlformats.org/officeDocument/2006/relationships/image" Target="../media/image97.png"/><Relationship Id="rId44" Type="http://schemas.openxmlformats.org/officeDocument/2006/relationships/image" Target="../media/image110.png"/><Relationship Id="rId4" Type="http://schemas.openxmlformats.org/officeDocument/2006/relationships/image" Target="../media/image70.png"/><Relationship Id="rId9" Type="http://schemas.openxmlformats.org/officeDocument/2006/relationships/image" Target="../media/image75.png"/><Relationship Id="rId14" Type="http://schemas.openxmlformats.org/officeDocument/2006/relationships/image" Target="../media/image80.png"/><Relationship Id="rId22" Type="http://schemas.openxmlformats.org/officeDocument/2006/relationships/image" Target="../media/image88.png"/><Relationship Id="rId27" Type="http://schemas.openxmlformats.org/officeDocument/2006/relationships/image" Target="../media/image93.png"/><Relationship Id="rId30" Type="http://schemas.openxmlformats.org/officeDocument/2006/relationships/image" Target="../media/image96.png"/><Relationship Id="rId35" Type="http://schemas.openxmlformats.org/officeDocument/2006/relationships/image" Target="../media/image101.png"/><Relationship Id="rId43" Type="http://schemas.openxmlformats.org/officeDocument/2006/relationships/image" Target="../media/image109.png"/><Relationship Id="rId48" Type="http://schemas.openxmlformats.org/officeDocument/2006/relationships/image" Target="../media/image114.png"/><Relationship Id="rId8" Type="http://schemas.openxmlformats.org/officeDocument/2006/relationships/image" Target="../media/image7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18" Type="http://schemas.openxmlformats.org/officeDocument/2006/relationships/image" Target="../media/image25.png"/><Relationship Id="rId3" Type="http://schemas.openxmlformats.org/officeDocument/2006/relationships/image" Target="../media/image10.png"/><Relationship Id="rId21" Type="http://schemas.openxmlformats.org/officeDocument/2006/relationships/image" Target="../media/image28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17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3.png"/><Relationship Id="rId20" Type="http://schemas.openxmlformats.org/officeDocument/2006/relationships/image" Target="../media/image2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24" Type="http://schemas.openxmlformats.org/officeDocument/2006/relationships/image" Target="../media/image31.png"/><Relationship Id="rId5" Type="http://schemas.openxmlformats.org/officeDocument/2006/relationships/image" Target="../media/image12.png"/><Relationship Id="rId15" Type="http://schemas.openxmlformats.org/officeDocument/2006/relationships/image" Target="../media/image22.png"/><Relationship Id="rId23" Type="http://schemas.openxmlformats.org/officeDocument/2006/relationships/image" Target="../media/image30.png"/><Relationship Id="rId10" Type="http://schemas.openxmlformats.org/officeDocument/2006/relationships/image" Target="../media/image17.png"/><Relationship Id="rId19" Type="http://schemas.openxmlformats.org/officeDocument/2006/relationships/image" Target="../media/image26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image" Target="../media/image21.png"/><Relationship Id="rId22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12" Type="http://schemas.openxmlformats.org/officeDocument/2006/relationships/image" Target="../media/image4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34.png"/><Relationship Id="rId10" Type="http://schemas.openxmlformats.org/officeDocument/2006/relationships/image" Target="../media/image39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12" Type="http://schemas.openxmlformats.org/officeDocument/2006/relationships/image" Target="../media/image5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5.png"/><Relationship Id="rId11" Type="http://schemas.openxmlformats.org/officeDocument/2006/relationships/image" Target="../media/image50.png"/><Relationship Id="rId5" Type="http://schemas.openxmlformats.org/officeDocument/2006/relationships/image" Target="../media/image44.png"/><Relationship Id="rId10" Type="http://schemas.openxmlformats.org/officeDocument/2006/relationships/image" Target="../media/image49.png"/><Relationship Id="rId4" Type="http://schemas.openxmlformats.org/officeDocument/2006/relationships/image" Target="../media/image43.png"/><Relationship Id="rId9" Type="http://schemas.openxmlformats.org/officeDocument/2006/relationships/image" Target="../media/image4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953" y="5645860"/>
            <a:ext cx="9144000" cy="2119536"/>
          </a:xfrm>
        </p:spPr>
        <p:txBody>
          <a:bodyPr/>
          <a:lstStyle/>
          <a:p>
            <a:r>
              <a:rPr lang="en-GB" sz="24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Stage 5: Designing a healthy recipe</a:t>
            </a:r>
            <a:endParaRPr lang="en-GB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0230" y="908720"/>
            <a:ext cx="6258265" cy="4737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154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Placeholder 1"/>
          <p:cNvSpPr>
            <a:spLocks noGrp="1"/>
          </p:cNvSpPr>
          <p:nvPr>
            <p:ph type="body" sz="quarter" idx="13"/>
          </p:nvPr>
        </p:nvSpPr>
        <p:spPr bwMode="auto">
          <a:xfrm>
            <a:off x="250825" y="285750"/>
            <a:ext cx="4321175" cy="5113338"/>
          </a:xfrm>
          <a:prstGeom prst="roundRect">
            <a:avLst>
              <a:gd name="adj" fmla="val 9366"/>
            </a:avLst>
          </a:prstGeom>
          <a:solidFill>
            <a:schemeClr val="accent2"/>
          </a:solidFill>
          <a:ln>
            <a:round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buFont typeface="Arial" charset="0"/>
              <a:buNone/>
              <a:defRPr/>
            </a:pPr>
            <a:r>
              <a:rPr lang="en-GB" sz="2400" b="1" dirty="0" smtClean="0">
                <a:solidFill>
                  <a:srgbClr val="333399"/>
                </a:solidFill>
              </a:rPr>
              <a:t>Hydration</a:t>
            </a:r>
          </a:p>
          <a:p>
            <a:pPr>
              <a:buFont typeface="Arial" charset="0"/>
              <a:buNone/>
              <a:defRPr/>
            </a:pPr>
            <a:endParaRPr lang="en-GB" sz="2400" b="1" dirty="0" smtClean="0">
              <a:solidFill>
                <a:srgbClr val="0070C0"/>
              </a:solidFill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dirty="0">
                <a:solidFill>
                  <a:srgbClr val="333399"/>
                </a:solidFill>
              </a:rPr>
              <a:t>Aim to drink 6-8 glasses of fluid every day. </a:t>
            </a:r>
            <a:endParaRPr lang="en-GB" dirty="0" smtClean="0">
              <a:solidFill>
                <a:srgbClr val="333399"/>
              </a:solidFill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endParaRPr lang="en-GB" dirty="0" smtClean="0">
              <a:solidFill>
                <a:srgbClr val="333399"/>
              </a:solidFill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rgbClr val="333399"/>
                </a:solidFill>
              </a:rPr>
              <a:t>Water</a:t>
            </a:r>
            <a:r>
              <a:rPr lang="en-GB" dirty="0">
                <a:solidFill>
                  <a:srgbClr val="333399"/>
                </a:solidFill>
              </a:rPr>
              <a:t>, lower fat milk </a:t>
            </a:r>
            <a:r>
              <a:rPr lang="en-GB" dirty="0" smtClean="0">
                <a:solidFill>
                  <a:srgbClr val="333399"/>
                </a:solidFill>
              </a:rPr>
              <a:t>and sugar-free </a:t>
            </a:r>
            <a:r>
              <a:rPr lang="en-GB" dirty="0">
                <a:solidFill>
                  <a:srgbClr val="333399"/>
                </a:solidFill>
              </a:rPr>
              <a:t>drinks </a:t>
            </a:r>
            <a:r>
              <a:rPr lang="en-GB" dirty="0" smtClean="0">
                <a:solidFill>
                  <a:srgbClr val="333399"/>
                </a:solidFill>
              </a:rPr>
              <a:t>all </a:t>
            </a:r>
            <a:r>
              <a:rPr lang="en-GB" dirty="0">
                <a:solidFill>
                  <a:srgbClr val="333399"/>
                </a:solidFill>
              </a:rPr>
              <a:t>count</a:t>
            </a:r>
            <a:r>
              <a:rPr lang="en-GB" dirty="0" smtClean="0">
                <a:solidFill>
                  <a:srgbClr val="333399"/>
                </a:solidFill>
              </a:rPr>
              <a:t>. 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en-GB" dirty="0" smtClean="0">
              <a:solidFill>
                <a:srgbClr val="333399"/>
              </a:solidFill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rgbClr val="333399"/>
                </a:solidFill>
              </a:rPr>
              <a:t>Fruit </a:t>
            </a:r>
            <a:r>
              <a:rPr lang="en-GB" dirty="0">
                <a:solidFill>
                  <a:srgbClr val="333399"/>
                </a:solidFill>
              </a:rPr>
              <a:t>juice </a:t>
            </a:r>
            <a:r>
              <a:rPr lang="en-GB" dirty="0" smtClean="0">
                <a:solidFill>
                  <a:srgbClr val="333399"/>
                </a:solidFill>
              </a:rPr>
              <a:t>and smoothies </a:t>
            </a:r>
            <a:r>
              <a:rPr lang="en-GB" dirty="0">
                <a:solidFill>
                  <a:srgbClr val="333399"/>
                </a:solidFill>
              </a:rPr>
              <a:t>also count </a:t>
            </a:r>
            <a:r>
              <a:rPr lang="en-GB" dirty="0" smtClean="0">
                <a:solidFill>
                  <a:srgbClr val="333399"/>
                </a:solidFill>
              </a:rPr>
              <a:t>although they are </a:t>
            </a:r>
            <a:r>
              <a:rPr lang="en-GB" dirty="0">
                <a:solidFill>
                  <a:srgbClr val="333399"/>
                </a:solidFill>
              </a:rPr>
              <a:t>a source of free </a:t>
            </a:r>
            <a:r>
              <a:rPr lang="en-GB" dirty="0" smtClean="0">
                <a:solidFill>
                  <a:srgbClr val="333399"/>
                </a:solidFill>
              </a:rPr>
              <a:t>sugars so you </a:t>
            </a:r>
            <a:r>
              <a:rPr lang="en-GB" dirty="0">
                <a:solidFill>
                  <a:srgbClr val="333399"/>
                </a:solidFill>
              </a:rPr>
              <a:t>should limit </a:t>
            </a:r>
            <a:r>
              <a:rPr lang="en-GB" dirty="0" smtClean="0">
                <a:solidFill>
                  <a:srgbClr val="333399"/>
                </a:solidFill>
              </a:rPr>
              <a:t>them to no </a:t>
            </a:r>
            <a:r>
              <a:rPr lang="en-GB" dirty="0">
                <a:solidFill>
                  <a:srgbClr val="333399"/>
                </a:solidFill>
              </a:rPr>
              <a:t>more than a </a:t>
            </a:r>
            <a:r>
              <a:rPr lang="en-GB" dirty="0" smtClean="0">
                <a:solidFill>
                  <a:srgbClr val="333399"/>
                </a:solidFill>
              </a:rPr>
              <a:t>total </a:t>
            </a:r>
            <a:r>
              <a:rPr lang="en-GB" dirty="0">
                <a:solidFill>
                  <a:srgbClr val="333399"/>
                </a:solidFill>
              </a:rPr>
              <a:t>of 150ml per day</a:t>
            </a:r>
            <a:r>
              <a:rPr lang="en-GB" dirty="0" smtClean="0">
                <a:solidFill>
                  <a:srgbClr val="333399"/>
                </a:solidFill>
              </a:rPr>
              <a:t>.</a:t>
            </a:r>
          </a:p>
          <a:p>
            <a:pPr>
              <a:buFont typeface="Arial" charset="0"/>
              <a:buNone/>
              <a:defRPr/>
            </a:pPr>
            <a:endParaRPr lang="en-GB" dirty="0"/>
          </a:p>
          <a:p>
            <a:pPr>
              <a:buFont typeface="Arial" charset="0"/>
              <a:buNone/>
              <a:defRPr/>
            </a:pPr>
            <a:endParaRPr lang="en-GB" dirty="0"/>
          </a:p>
        </p:txBody>
      </p:sp>
      <p:sp>
        <p:nvSpPr>
          <p:cNvPr id="7" name="Oval Callout 6"/>
          <p:cNvSpPr/>
          <p:nvPr/>
        </p:nvSpPr>
        <p:spPr bwMode="auto">
          <a:xfrm>
            <a:off x="5076825" y="2565400"/>
            <a:ext cx="2770188" cy="1295400"/>
          </a:xfrm>
          <a:prstGeom prst="wedgeEllipseCallout">
            <a:avLst>
              <a:gd name="adj1" fmla="val 22360"/>
              <a:gd name="adj2" fmla="val 83311"/>
            </a:avLst>
          </a:prstGeom>
          <a:solidFill>
            <a:schemeClr val="accent1"/>
          </a:solidFill>
          <a:ln w="0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00" b="1" dirty="0">
                <a:solidFill>
                  <a:srgbClr val="333399"/>
                </a:solidFill>
                <a:latin typeface="Century Gothic" panose="020B0502020202020204" pitchFamily="34" charset="0"/>
                <a:cs typeface="Arial" charset="0"/>
              </a:rPr>
              <a:t>What might be good drink choices?</a:t>
            </a:r>
          </a:p>
        </p:txBody>
      </p:sp>
      <p:pic>
        <p:nvPicPr>
          <p:cNvPr id="12292" name="Picture 3" descr="C:\Users\ctheobald\AppData\Local\Microsoft\Windows\Temporary Internet Files\Content.IE5\OEOVAM7C\1362589065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5413" y="5084763"/>
            <a:ext cx="895350" cy="128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8" descr="C:\Users\ctheobald\AppData\Local\Microsoft\Windows\Temporary Internet Files\Content.IE5\KA6WN9T7\orange-juice-orange-outline-triple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5399088"/>
            <a:ext cx="584200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29" descr="Eatwell guide 2016 dairy items-3.psd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0600" y="4364038"/>
            <a:ext cx="1012825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9900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Placeholder 1"/>
          <p:cNvSpPr>
            <a:spLocks noGrp="1"/>
          </p:cNvSpPr>
          <p:nvPr>
            <p:ph type="body" sz="quarter" idx="13"/>
          </p:nvPr>
        </p:nvSpPr>
        <p:spPr bwMode="auto">
          <a:xfrm>
            <a:off x="179388" y="301625"/>
            <a:ext cx="4427537" cy="4554538"/>
          </a:xfrm>
          <a:prstGeom prst="roundRect">
            <a:avLst>
              <a:gd name="adj" fmla="val 9366"/>
            </a:avLst>
          </a:prstGeom>
          <a:solidFill>
            <a:schemeClr val="accent2"/>
          </a:solidFill>
          <a:ln>
            <a:round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buFont typeface="Arial" charset="0"/>
              <a:buNone/>
              <a:defRPr/>
            </a:pPr>
            <a:r>
              <a:rPr lang="en-GB" sz="2400" b="1" dirty="0" smtClean="0">
                <a:solidFill>
                  <a:srgbClr val="CC6600"/>
                </a:solidFill>
              </a:rPr>
              <a:t>Foods high in fat, salt and sugars</a:t>
            </a:r>
          </a:p>
          <a:p>
            <a:pPr>
              <a:buFont typeface="Arial" charset="0"/>
              <a:buNone/>
              <a:defRPr/>
            </a:pPr>
            <a:endParaRPr lang="en-GB" sz="2400" b="1" dirty="0" smtClean="0">
              <a:solidFill>
                <a:srgbClr val="CC6600"/>
              </a:solidFill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rgbClr val="CC6600"/>
                </a:solidFill>
              </a:rPr>
              <a:t>Foods like chocolate</a:t>
            </a:r>
            <a:r>
              <a:rPr lang="en-GB" dirty="0">
                <a:solidFill>
                  <a:srgbClr val="CC6600"/>
                </a:solidFill>
              </a:rPr>
              <a:t>, cakes, biscuits, full-sugar soft </a:t>
            </a:r>
            <a:r>
              <a:rPr lang="en-GB" dirty="0" smtClean="0">
                <a:solidFill>
                  <a:srgbClr val="CC6600"/>
                </a:solidFill>
              </a:rPr>
              <a:t>drinks, butter </a:t>
            </a:r>
            <a:r>
              <a:rPr lang="en-GB" dirty="0">
                <a:solidFill>
                  <a:srgbClr val="CC6600"/>
                </a:solidFill>
              </a:rPr>
              <a:t>and </a:t>
            </a:r>
            <a:r>
              <a:rPr lang="en-GB" dirty="0" smtClean="0">
                <a:solidFill>
                  <a:srgbClr val="CC6600"/>
                </a:solidFill>
              </a:rPr>
              <a:t>ice-cream are </a:t>
            </a:r>
            <a:r>
              <a:rPr lang="en-GB" dirty="0">
                <a:solidFill>
                  <a:srgbClr val="CC6600"/>
                </a:solidFill>
              </a:rPr>
              <a:t>not needed </a:t>
            </a:r>
            <a:r>
              <a:rPr lang="en-GB" dirty="0" smtClean="0">
                <a:solidFill>
                  <a:srgbClr val="CC6600"/>
                </a:solidFill>
              </a:rPr>
              <a:t>for health.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en-GB" dirty="0" smtClean="0">
              <a:solidFill>
                <a:srgbClr val="CC6600"/>
              </a:solidFill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dirty="0">
                <a:solidFill>
                  <a:srgbClr val="CC6600"/>
                </a:solidFill>
              </a:rPr>
              <a:t>I</a:t>
            </a:r>
            <a:r>
              <a:rPr lang="en-GB" dirty="0" smtClean="0">
                <a:solidFill>
                  <a:srgbClr val="CC6600"/>
                </a:solidFill>
              </a:rPr>
              <a:t>f foods like these are eaten or drunk, it should only be occasionally and in small amounts. </a:t>
            </a:r>
          </a:p>
          <a:p>
            <a:pPr>
              <a:buFont typeface="Arial" charset="0"/>
              <a:buNone/>
              <a:defRPr/>
            </a:pPr>
            <a:endParaRPr lang="en-GB" dirty="0" smtClean="0">
              <a:solidFill>
                <a:srgbClr val="CC6600"/>
              </a:solidFill>
            </a:endParaRPr>
          </a:p>
        </p:txBody>
      </p:sp>
      <p:pic>
        <p:nvPicPr>
          <p:cNvPr id="13315" name="Picture 4" descr="Eatwell guide 2016 sugary items-1.psd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9713" y="4187825"/>
            <a:ext cx="1103312" cy="149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5" descr="Eatwell guide 2016 sugary items-2.psd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3550" y="4176713"/>
            <a:ext cx="1168400" cy="135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6" descr="Eatwell guide 2016 sugary items-4.psd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7650" y="5283200"/>
            <a:ext cx="989013" cy="1023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7" descr="Eatwell guide 2016 sugary items-5.psd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8513" y="5119688"/>
            <a:ext cx="1196975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9" descr="Eatwell guide 2016 sugary items-6.psd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9163" y="4854575"/>
            <a:ext cx="1196975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10" descr="Eatwell guide 2016 sugary items-7.psd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6575" y="5348288"/>
            <a:ext cx="1196975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1" name="Picture 11" descr="Eatwell guide 2016 sugary items-3.psd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3350" y="5380038"/>
            <a:ext cx="1316038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Oval Callout 11"/>
          <p:cNvSpPr/>
          <p:nvPr/>
        </p:nvSpPr>
        <p:spPr bwMode="auto">
          <a:xfrm>
            <a:off x="4914900" y="3500438"/>
            <a:ext cx="2482850" cy="1081087"/>
          </a:xfrm>
          <a:prstGeom prst="wedgeEllipseCallout">
            <a:avLst>
              <a:gd name="adj1" fmla="val 25740"/>
              <a:gd name="adj2" fmla="val 76421"/>
            </a:avLst>
          </a:prstGeom>
          <a:solidFill>
            <a:schemeClr val="accent1"/>
          </a:solidFill>
          <a:ln w="0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00" b="1" dirty="0">
                <a:solidFill>
                  <a:srgbClr val="993300"/>
                </a:solidFill>
                <a:latin typeface="Century Gothic" panose="020B0502020202020204" pitchFamily="34" charset="0"/>
                <a:cs typeface="Arial" charset="0"/>
              </a:rPr>
              <a:t>What can you see here?</a:t>
            </a:r>
          </a:p>
        </p:txBody>
      </p:sp>
      <p:sp>
        <p:nvSpPr>
          <p:cNvPr id="13" name="Oval Callout 12"/>
          <p:cNvSpPr/>
          <p:nvPr/>
        </p:nvSpPr>
        <p:spPr bwMode="auto">
          <a:xfrm>
            <a:off x="4900613" y="1700213"/>
            <a:ext cx="3779837" cy="1404937"/>
          </a:xfrm>
          <a:prstGeom prst="wedgeEllipseCallout">
            <a:avLst>
              <a:gd name="adj1" fmla="val 47867"/>
              <a:gd name="adj2" fmla="val -6399"/>
            </a:avLst>
          </a:prstGeom>
          <a:solidFill>
            <a:schemeClr val="accent1"/>
          </a:solidFill>
          <a:ln w="0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00" b="1" dirty="0">
                <a:solidFill>
                  <a:srgbClr val="993300"/>
                </a:solidFill>
                <a:latin typeface="Century Gothic" panose="020B0502020202020204" pitchFamily="34" charset="0"/>
                <a:cs typeface="Arial" charset="0"/>
              </a:rPr>
              <a:t>Check the label and avoid foods which are high in fat, salt and sugar!</a:t>
            </a:r>
          </a:p>
        </p:txBody>
      </p:sp>
    </p:spTree>
    <p:extLst>
      <p:ext uri="{BB962C8B-B14F-4D97-AF65-F5344CB8AC3E}">
        <p14:creationId xmlns:p14="http://schemas.microsoft.com/office/powerpoint/2010/main" val="2407566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Placeholder 1"/>
          <p:cNvSpPr>
            <a:spLocks noGrp="1"/>
          </p:cNvSpPr>
          <p:nvPr>
            <p:ph type="body" sz="quarter" idx="13"/>
          </p:nvPr>
        </p:nvSpPr>
        <p:spPr bwMode="auto">
          <a:xfrm>
            <a:off x="107950" y="115888"/>
            <a:ext cx="8928100" cy="6553200"/>
          </a:xfrm>
          <a:prstGeom prst="roundRect">
            <a:avLst>
              <a:gd name="adj" fmla="val 9366"/>
            </a:avLst>
          </a:prstGeom>
          <a:solidFill>
            <a:schemeClr val="accent2"/>
          </a:solidFill>
          <a:ln>
            <a:round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 sz="2400" b="1" smtClean="0"/>
              <a:t>Key message summary</a:t>
            </a:r>
          </a:p>
          <a:p>
            <a:pPr eaLnBrk="1" hangingPunct="1">
              <a:spcBef>
                <a:spcPct val="0"/>
              </a:spcBef>
            </a:pPr>
            <a:endParaRPr lang="en-GB" altLang="en-US" smtClean="0"/>
          </a:p>
          <a:p>
            <a:pPr eaLnBrk="1" hangingPunct="1">
              <a:spcBef>
                <a:spcPct val="0"/>
              </a:spcBef>
            </a:pPr>
            <a:r>
              <a:rPr lang="en-GB" altLang="en-US" smtClean="0"/>
              <a:t>		Eat at least 5 portions of a variety of fruit and 			vegetables every day.</a:t>
            </a:r>
          </a:p>
          <a:p>
            <a:pPr>
              <a:spcBef>
                <a:spcPct val="0"/>
              </a:spcBef>
            </a:pPr>
            <a:endParaRPr lang="en-GB" altLang="en-US" smtClean="0"/>
          </a:p>
          <a:p>
            <a:pPr>
              <a:spcBef>
                <a:spcPct val="0"/>
              </a:spcBef>
            </a:pPr>
            <a:r>
              <a:rPr lang="en-GB" altLang="en-US" smtClean="0"/>
              <a:t>		Base meals on potatoes, bread, rice, pasta or other 		starchy 	carbohydrates; choosing wholegrain versions 		where possible.</a:t>
            </a:r>
          </a:p>
          <a:p>
            <a:pPr>
              <a:spcBef>
                <a:spcPct val="0"/>
              </a:spcBef>
            </a:pPr>
            <a:endParaRPr lang="en-GB" altLang="en-US" smtClean="0"/>
          </a:p>
          <a:p>
            <a:pPr>
              <a:spcBef>
                <a:spcPct val="0"/>
              </a:spcBef>
            </a:pPr>
            <a:r>
              <a:rPr lang="en-GB" altLang="en-US" smtClean="0"/>
              <a:t>		Have some dairy or dairy alternatives (such as soya 		drinks); choosing lower fat and lower sugar options.</a:t>
            </a:r>
          </a:p>
          <a:p>
            <a:pPr>
              <a:spcBef>
                <a:spcPct val="0"/>
              </a:spcBef>
            </a:pPr>
            <a:endParaRPr lang="en-GB" altLang="en-US" smtClean="0"/>
          </a:p>
          <a:p>
            <a:pPr>
              <a:spcBef>
                <a:spcPct val="0"/>
              </a:spcBef>
            </a:pPr>
            <a:r>
              <a:rPr lang="en-GB" altLang="en-US" smtClean="0"/>
              <a:t>		Eat some beans, pulses, fish, eggs, meat and other 		proteins (including 2 portions of fish every week, one of 		which should be oily).</a:t>
            </a:r>
          </a:p>
          <a:p>
            <a:pPr>
              <a:spcBef>
                <a:spcPct val="0"/>
              </a:spcBef>
            </a:pPr>
            <a:endParaRPr lang="en-GB" altLang="en-US" smtClean="0"/>
          </a:p>
          <a:p>
            <a:pPr>
              <a:spcBef>
                <a:spcPct val="0"/>
              </a:spcBef>
            </a:pPr>
            <a:r>
              <a:rPr lang="en-GB" altLang="en-US" smtClean="0"/>
              <a:t>		Choose unsaturated oils and spreads and eat in small 		amounts.</a:t>
            </a:r>
          </a:p>
          <a:p>
            <a:pPr>
              <a:spcBef>
                <a:spcPct val="0"/>
              </a:spcBef>
            </a:pPr>
            <a:r>
              <a:rPr lang="en-GB" altLang="en-US" smtClean="0"/>
              <a:t>		</a:t>
            </a:r>
          </a:p>
          <a:p>
            <a:pPr>
              <a:spcBef>
                <a:spcPct val="0"/>
              </a:spcBef>
            </a:pPr>
            <a:r>
              <a:rPr lang="en-GB" altLang="en-US" smtClean="0"/>
              <a:t>		Drink 6-8 cups/glasses of fluid a day.	</a:t>
            </a:r>
          </a:p>
          <a:p>
            <a:pPr>
              <a:spcBef>
                <a:spcPct val="0"/>
              </a:spcBef>
            </a:pPr>
            <a:endParaRPr lang="en-GB" altLang="en-US" sz="1200" b="1" smtClean="0"/>
          </a:p>
          <a:p>
            <a:pPr>
              <a:spcBef>
                <a:spcPct val="0"/>
              </a:spcBef>
            </a:pPr>
            <a:r>
              <a:rPr lang="en-GB" altLang="en-US" sz="1300" b="1" smtClean="0"/>
              <a:t>  </a:t>
            </a:r>
          </a:p>
          <a:p>
            <a:pPr>
              <a:spcBef>
                <a:spcPct val="0"/>
              </a:spcBef>
            </a:pPr>
            <a:r>
              <a:rPr lang="en-GB" altLang="en-US" sz="1300" b="1" smtClean="0"/>
              <a:t> If consuming foods and drinks high in fat, salt or sugar have these less often and in small amounts.</a:t>
            </a:r>
            <a:endParaRPr lang="en-US" altLang="en-US" sz="1300" b="1" smtClean="0"/>
          </a:p>
        </p:txBody>
      </p:sp>
      <p:grpSp>
        <p:nvGrpSpPr>
          <p:cNvPr id="14339" name="Group 2"/>
          <p:cNvGrpSpPr>
            <a:grpSpLocks/>
          </p:cNvGrpSpPr>
          <p:nvPr/>
        </p:nvGrpSpPr>
        <p:grpSpPr bwMode="auto">
          <a:xfrm flipH="1">
            <a:off x="704850" y="976313"/>
            <a:ext cx="1320800" cy="725487"/>
            <a:chOff x="2328349" y="3516601"/>
            <a:chExt cx="6548672" cy="3341399"/>
          </a:xfrm>
        </p:grpSpPr>
        <p:pic>
          <p:nvPicPr>
            <p:cNvPr id="14371" name="Picture 3" descr="Eatwell guide 2016 VEG items-21.psd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48221" y="3516601"/>
              <a:ext cx="1427116" cy="1284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72" name="Picture 4" descr="Eatwell guide 2016 VEG items-18.psd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3644742">
              <a:off x="3666625" y="4709418"/>
              <a:ext cx="1219200" cy="1115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73" name="Picture 5" descr="Eatwell guide 2016 VEG items-12.psd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61293" y="5367815"/>
              <a:ext cx="1163307" cy="767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74" name="Picture 6" descr="Eatwell guide 2016 VEG items-6.psd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91890" y="3799128"/>
              <a:ext cx="1163307" cy="13785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75" name="Picture 7" descr="Eatwell guide 2016 VEG items-1.psd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9948" y="4613881"/>
              <a:ext cx="1163307" cy="1169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76" name="Picture 8" descr="Eatwell guide 2016 VEG items-2.psd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0773" y="5445291"/>
              <a:ext cx="926653" cy="11660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77" name="Picture 9" descr="Eatwell guide 2016 VEG items-3.psd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643438">
              <a:off x="7585425" y="3887755"/>
              <a:ext cx="1127772" cy="18666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78" name="Picture 10" descr="Eatwell guide 2016 VEG items-4.psd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21601" y="4447857"/>
              <a:ext cx="1163307" cy="988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79" name="Picture 11" descr="Eatwell guide 2016 VEG items-5.psd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33468">
              <a:off x="6092660" y="4295088"/>
              <a:ext cx="837158" cy="11415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80" name="Picture 12" descr="Eatwell guide 2016 VEG items-7.psd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73219" y="5625689"/>
              <a:ext cx="1279638" cy="799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81" name="Picture 13" descr="Eatwell guide 2016 VEG items-14.psd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6131" y="5866067"/>
              <a:ext cx="1633416" cy="8167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82" name="Picture 14" descr="Eatwell guide 2016 VEG items-11.psd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5518" y="4686149"/>
              <a:ext cx="1369099" cy="11568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83" name="Picture 15" descr="Eatwell guide 2016 VEG items-15.psd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9865" y="4237252"/>
              <a:ext cx="1696489" cy="1128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84" name="Picture 16" descr="Eatwell guide 2016 VEG items-13.psd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6754" y="4416059"/>
              <a:ext cx="1561317" cy="1139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85" name="Picture 17" descr="Eatwell guide 2016 VEG items-9.psd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78520" y="5576390"/>
              <a:ext cx="994952" cy="950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86" name="Picture 18" descr="Eatwell guide 2016 VEG items-8.psd"/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58420" y="5402091"/>
              <a:ext cx="857903" cy="733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87" name="Picture 19" descr="Eatwell guide 2016 VEG items-10.psd"/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2749" y="6135598"/>
              <a:ext cx="732769" cy="531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88" name="Picture 20" descr="Eatwell guide 2016 VEG items-16.psd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57821" y="5494504"/>
              <a:ext cx="1219200" cy="8656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89" name="Picture 21" descr="Eatwell guide 2016 VEG items-22.psd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13039" y="5931408"/>
              <a:ext cx="1219200" cy="926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90" name="Picture 22" descr="Eatwell guide 2016 VEG items-17.psd"/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28349" y="5318110"/>
              <a:ext cx="1791497" cy="12898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91" name="Picture 23" descr="Eatwell guide 2016 VEG items-19.psd"/>
            <p:cNvPicPr>
              <a:picLocks noChangeAspect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3205" y="5166950"/>
              <a:ext cx="1076289" cy="9901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92" name="Picture 24" descr="Eatwell guide 2016 VEG items-20.psd"/>
            <p:cNvPicPr>
              <a:picLocks noChangeAspect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8640" y="5277583"/>
              <a:ext cx="999080" cy="10690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340" name="Group 25"/>
          <p:cNvGrpSpPr>
            <a:grpSpLocks/>
          </p:cNvGrpSpPr>
          <p:nvPr/>
        </p:nvGrpSpPr>
        <p:grpSpPr bwMode="auto">
          <a:xfrm flipH="1">
            <a:off x="747713" y="1844675"/>
            <a:ext cx="1371600" cy="855663"/>
            <a:chOff x="2915891" y="3118700"/>
            <a:chExt cx="5893597" cy="3590241"/>
          </a:xfrm>
        </p:grpSpPr>
        <p:pic>
          <p:nvPicPr>
            <p:cNvPr id="14361" name="Picture 26" descr="Eatwell guide 2016 CARBS items-2.psd"/>
            <p:cNvPicPr>
              <a:picLocks noChangeAspect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7263" y="4055642"/>
              <a:ext cx="1219200" cy="15849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62" name="Picture 27" descr="Eatwell guide 2016 CARBS items-3.psd"/>
            <p:cNvPicPr>
              <a:picLocks noChangeAspect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00746" y="4921873"/>
              <a:ext cx="1006414" cy="1390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63" name="Picture 28" descr="Eatwell guide 2016 CARBS items-1.psd"/>
            <p:cNvPicPr>
              <a:picLocks noChangeAspect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31775" y="3237094"/>
              <a:ext cx="1482945" cy="1618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64" name="Picture 29" descr="Eatwell guide 2016 CARBS items-6.psd"/>
            <p:cNvPicPr>
              <a:picLocks noChangeAspect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10346" y="4303864"/>
              <a:ext cx="1850746" cy="19178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65" name="Picture 30" descr="Eatwell guide 2016 CARBS items-7.psd"/>
            <p:cNvPicPr>
              <a:picLocks noChangeAspect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35135" y="4683080"/>
              <a:ext cx="807748" cy="11908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66" name="Picture 31" descr="Eatwell guide 2016 CARBS items-8.psd"/>
            <p:cNvPicPr>
              <a:picLocks noChangeAspect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0796" y="5002492"/>
              <a:ext cx="888523" cy="1309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67" name="Picture 32" descr="Eatwell guide 2016 CARBS items-5.psd"/>
            <p:cNvPicPr>
              <a:picLocks noChangeAspect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72379" y="3118700"/>
              <a:ext cx="937109" cy="15141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68" name="Picture 33" descr="Eatwell guide 2016 CARBS items-4.psd"/>
            <p:cNvPicPr>
              <a:picLocks noChangeAspect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27886" y="5262765"/>
              <a:ext cx="1529542" cy="1124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69" name="Picture 34" descr="Eatwell guide 2016 CARBS items-10.psd"/>
            <p:cNvPicPr>
              <a:picLocks noChangeAspect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5891" y="5774012"/>
              <a:ext cx="1044698" cy="9349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70" name="Picture 35" descr="Eatwell guide 2016 CARBS items-9.psd"/>
            <p:cNvPicPr>
              <a:picLocks noChangeAspect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53971" y="5640602"/>
              <a:ext cx="1682496" cy="908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341" name="Group 1"/>
          <p:cNvGrpSpPr>
            <a:grpSpLocks/>
          </p:cNvGrpSpPr>
          <p:nvPr/>
        </p:nvGrpSpPr>
        <p:grpSpPr bwMode="auto">
          <a:xfrm>
            <a:off x="812800" y="2801938"/>
            <a:ext cx="1135063" cy="727075"/>
            <a:chOff x="2195094" y="2782638"/>
            <a:chExt cx="3172191" cy="2034049"/>
          </a:xfrm>
        </p:grpSpPr>
        <p:pic>
          <p:nvPicPr>
            <p:cNvPr id="14356" name="Picture 37" descr="Eatwell guide 2016 dairy items-3.psd"/>
            <p:cNvPicPr>
              <a:picLocks noChangeAspect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5094" y="2782638"/>
              <a:ext cx="1249060" cy="18267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57" name="Picture 38" descr="Eatwell guide 2016 dairy items-4.psd"/>
            <p:cNvPicPr>
              <a:picLocks noChangeAspect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3364" y="3508605"/>
              <a:ext cx="974841" cy="1139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58" name="Picture 39" descr="Eatwell guide 2016 dairy items-5.psd"/>
            <p:cNvPicPr>
              <a:picLocks noChangeAspect="1"/>
            </p:cNvPicPr>
            <p:nvPr/>
          </p:nvPicPr>
          <p:blipFill>
            <a:blip r:embed="rId3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9758" y="3911243"/>
              <a:ext cx="862027" cy="736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59" name="Picture 40" descr="Eatwell guide 2016 dairy items-2.psd"/>
            <p:cNvPicPr>
              <a:picLocks noChangeAspect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8205" y="4078164"/>
              <a:ext cx="1369080" cy="738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60" name="Picture 41" descr="Eatwell guide 2016 dairy items-1.psd"/>
            <p:cNvPicPr>
              <a:picLocks noChangeAspect="1"/>
            </p:cNvPicPr>
            <p:nvPr/>
          </p:nvPicPr>
          <p:blipFill>
            <a:blip r:embed="rId3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71692" y="3685582"/>
              <a:ext cx="1057705" cy="7618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342" name="Group 1"/>
          <p:cNvGrpSpPr>
            <a:grpSpLocks/>
          </p:cNvGrpSpPr>
          <p:nvPr/>
        </p:nvGrpSpPr>
        <p:grpSpPr bwMode="auto">
          <a:xfrm>
            <a:off x="692150" y="3621088"/>
            <a:ext cx="1643063" cy="898525"/>
            <a:chOff x="4091359" y="1944147"/>
            <a:chExt cx="4157522" cy="2276318"/>
          </a:xfrm>
        </p:grpSpPr>
        <p:pic>
          <p:nvPicPr>
            <p:cNvPr id="14347" name="Picture 14" descr="Eatwell guide 2016 meat-fish items-10.psd"/>
            <p:cNvPicPr>
              <a:picLocks noChangeAspect="1"/>
            </p:cNvPicPr>
            <p:nvPr/>
          </p:nvPicPr>
          <p:blipFill>
            <a:blip r:embed="rId3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1359" y="1944147"/>
              <a:ext cx="1026065" cy="12487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48" name="Picture 20" descr="Eatwell guide 2016 meat-fish items-9.psd"/>
            <p:cNvPicPr>
              <a:picLocks noChangeAspect="1"/>
            </p:cNvPicPr>
            <p:nvPr/>
          </p:nvPicPr>
          <p:blipFill>
            <a:blip r:embed="rId4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8148" y="2983850"/>
              <a:ext cx="857577" cy="1128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49" name="Picture 21" descr="Eatwell guide 2016 meat-fish items-3.psd"/>
            <p:cNvPicPr>
              <a:picLocks noChangeAspect="1"/>
            </p:cNvPicPr>
            <p:nvPr/>
          </p:nvPicPr>
          <p:blipFill>
            <a:blip r:embed="rId4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60032" y="3192864"/>
              <a:ext cx="1067672" cy="9369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50" name="Picture 22" descr="Eatwell guide 2016 meat-fish items-2.psd"/>
            <p:cNvPicPr>
              <a:picLocks noChangeAspect="1"/>
            </p:cNvPicPr>
            <p:nvPr/>
          </p:nvPicPr>
          <p:blipFill>
            <a:blip r:embed="rId4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3868" y="3409598"/>
              <a:ext cx="1605265" cy="6574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51" name="Picture 24" descr="Eatwell guide 2016 meat-fish items-1.psd"/>
            <p:cNvPicPr>
              <a:picLocks noChangeAspect="1"/>
            </p:cNvPicPr>
            <p:nvPr/>
          </p:nvPicPr>
          <p:blipFill>
            <a:blip r:embed="rId4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13089" y="3013456"/>
              <a:ext cx="949789" cy="8060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52" name="Picture 26" descr="Eatwell guide 2016 meat-fish items-6.psd"/>
            <p:cNvPicPr>
              <a:picLocks noChangeAspect="1"/>
            </p:cNvPicPr>
            <p:nvPr/>
          </p:nvPicPr>
          <p:blipFill>
            <a:blip r:embed="rId4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99133" y="2864951"/>
              <a:ext cx="1249748" cy="1001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53" name="Picture 27" descr="Eatwell guide 2016 meat-fish items-7.psd"/>
            <p:cNvPicPr>
              <a:picLocks noChangeAspect="1"/>
            </p:cNvPicPr>
            <p:nvPr/>
          </p:nvPicPr>
          <p:blipFill>
            <a:blip r:embed="rId4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31066" y="3310135"/>
              <a:ext cx="1136134" cy="910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54" name="Picture 28" descr="Eatwell guide 2016 meat-fish items-8.psd"/>
            <p:cNvPicPr>
              <a:picLocks noChangeAspect="1"/>
            </p:cNvPicPr>
            <p:nvPr/>
          </p:nvPicPr>
          <p:blipFill>
            <a:blip r:embed="rId4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60032" y="2439690"/>
              <a:ext cx="1465232" cy="12116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55" name="Picture 23" descr="Eatwell guide 2016 meat-fish items-4.psd"/>
            <p:cNvPicPr>
              <a:picLocks noChangeAspect="1"/>
            </p:cNvPicPr>
            <p:nvPr/>
          </p:nvPicPr>
          <p:blipFill>
            <a:blip r:embed="rId4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5464" y="2454901"/>
              <a:ext cx="902072" cy="1057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343" name="Group 2"/>
          <p:cNvGrpSpPr>
            <a:grpSpLocks/>
          </p:cNvGrpSpPr>
          <p:nvPr/>
        </p:nvGrpSpPr>
        <p:grpSpPr bwMode="auto">
          <a:xfrm>
            <a:off x="1065213" y="4567238"/>
            <a:ext cx="692150" cy="947737"/>
            <a:chOff x="3324311" y="2488928"/>
            <a:chExt cx="1449338" cy="1988707"/>
          </a:xfrm>
        </p:grpSpPr>
        <p:pic>
          <p:nvPicPr>
            <p:cNvPr id="14345" name="Picture 35" descr="Eatwell guide 2016 oil items-1.psd"/>
            <p:cNvPicPr>
              <a:picLocks noChangeAspect="1"/>
            </p:cNvPicPr>
            <p:nvPr/>
          </p:nvPicPr>
          <p:blipFill>
            <a:blip r:embed="rId4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24311" y="2488928"/>
              <a:ext cx="716156" cy="16481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46" name="Picture 36" descr="Eatwell guide 2016 oil items-2.psd"/>
            <p:cNvPicPr>
              <a:picLocks noChangeAspect="1"/>
            </p:cNvPicPr>
            <p:nvPr/>
          </p:nvPicPr>
          <p:blipFill>
            <a:blip r:embed="rId4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1125" y="3037868"/>
              <a:ext cx="1412524" cy="1439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4344" name="Picture 8" descr="water.psd"/>
          <p:cNvPicPr>
            <a:picLocks noChangeAspect="1"/>
          </p:cNvPicPr>
          <p:nvPr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675" y="5434013"/>
            <a:ext cx="434975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5087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81848" y="260648"/>
            <a:ext cx="8194608" cy="6408712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1572" y="476672"/>
            <a:ext cx="7776864" cy="286232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solidFill>
                  <a:srgbClr val="E8580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Your task</a:t>
            </a:r>
          </a:p>
          <a:p>
            <a:pPr algn="ctr"/>
            <a:endParaRPr lang="en-GB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With your group, brainstorm </a:t>
            </a: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ideas for healthy lunchtime dishes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you might like to </a:t>
            </a: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make using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vegetables that we are growing.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E8580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Use the </a:t>
            </a:r>
            <a:r>
              <a:rPr lang="en-GB" dirty="0">
                <a:solidFill>
                  <a:srgbClr val="E8580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recipe books and </a:t>
            </a:r>
            <a:r>
              <a:rPr lang="en-GB" dirty="0" smtClean="0">
                <a:solidFill>
                  <a:srgbClr val="E8580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internet to inspire you!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Remember to use what you know about a healthy eating to keep your dish balanced.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E8580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Think about how you could make your food product stand out from the crowd. </a:t>
            </a:r>
            <a:r>
              <a:rPr lang="en-GB" b="1" dirty="0" smtClean="0">
                <a:solidFill>
                  <a:srgbClr val="E8580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This is your unique selling point.</a:t>
            </a:r>
            <a:endParaRPr lang="en-GB" b="1" dirty="0">
              <a:solidFill>
                <a:srgbClr val="E85803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5812" y="3554438"/>
            <a:ext cx="5826680" cy="2913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948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81848" y="764704"/>
            <a:ext cx="8194608" cy="5616624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3608" y="1020142"/>
            <a:ext cx="7056784" cy="246221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solidFill>
                  <a:srgbClr val="E8580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Your task</a:t>
            </a:r>
          </a:p>
          <a:p>
            <a:pPr algn="ctr"/>
            <a:endParaRPr lang="en-GB" dirty="0" smtClean="0">
              <a:solidFill>
                <a:srgbClr val="4F81BD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GB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By the end of the lesson you need to have thought of 4-5 ideas for healthy lunchtime food that you could make.</a:t>
            </a:r>
          </a:p>
          <a:p>
            <a:pPr algn="ctr"/>
            <a:endParaRPr lang="en-GB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GB" sz="20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Next time, </a:t>
            </a:r>
            <a:r>
              <a:rPr lang="en-GB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we will be conducting some market research to help you decide what you final product should be!</a:t>
            </a:r>
            <a:endParaRPr lang="en-GB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9403" y="3514949"/>
            <a:ext cx="4425194" cy="29501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24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81848" y="332656"/>
            <a:ext cx="8194608" cy="6192688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692696"/>
            <a:ext cx="7776864" cy="261610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rgbClr val="E8580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Learning </a:t>
            </a:r>
            <a:r>
              <a:rPr lang="en-GB" sz="4000" b="1" dirty="0" smtClean="0">
                <a:solidFill>
                  <a:srgbClr val="E8580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Objective:</a:t>
            </a:r>
            <a:endParaRPr lang="en-GB" sz="4000" b="1" dirty="0">
              <a:solidFill>
                <a:srgbClr val="E85803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</a:t>
            </a:r>
            <a:r>
              <a:rPr lang="en-GB" sz="2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design a healthy recipe</a:t>
            </a:r>
            <a:endParaRPr lang="en-GB" sz="2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lang="en-GB" sz="16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GB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Today, you are going to think of some healthy lunchtime food products your business could produce.</a:t>
            </a:r>
          </a:p>
          <a:p>
            <a:pPr algn="ctr"/>
            <a:endParaRPr lang="en-GB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GB" sz="1600" b="1" dirty="0" smtClean="0">
                <a:solidFill>
                  <a:srgbClr val="E8580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Talk to your partner: </a:t>
            </a:r>
            <a:r>
              <a:rPr lang="en-GB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what can you remember about healthy eating? What sorts of food do we need to include in our healthy lunchtime product?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2154" y="3311105"/>
            <a:ext cx="4968552" cy="331236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36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Placeholder 1"/>
          <p:cNvSpPr>
            <a:spLocks noGrp="1"/>
          </p:cNvSpPr>
          <p:nvPr>
            <p:ph type="body" sz="quarter" idx="13"/>
          </p:nvPr>
        </p:nvSpPr>
        <p:spPr bwMode="auto">
          <a:xfrm>
            <a:off x="107950" y="188913"/>
            <a:ext cx="6553200" cy="6119812"/>
          </a:xfrm>
          <a:prstGeom prst="roundRect">
            <a:avLst>
              <a:gd name="adj" fmla="val 9366"/>
            </a:avLst>
          </a:prstGeom>
          <a:gradFill rotWithShape="0">
            <a:gsLst>
              <a:gs pos="0">
                <a:schemeClr val="accent1">
                  <a:alpha val="89998"/>
                </a:schemeClr>
              </a:gs>
              <a:gs pos="100000">
                <a:schemeClr val="accent1">
                  <a:alpha val="79999"/>
                </a:schemeClr>
              </a:gs>
            </a:gsLst>
          </a:gradFill>
          <a:ln>
            <a:round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en-GB" altLang="en-US" sz="2400" b="1" dirty="0" smtClean="0">
                <a:solidFill>
                  <a:schemeClr val="bg1">
                    <a:lumMod val="75000"/>
                  </a:schemeClr>
                </a:solidFill>
              </a:rPr>
              <a:t>The </a:t>
            </a:r>
            <a:r>
              <a:rPr lang="en-GB" altLang="en-US" sz="2400" b="1" dirty="0" err="1" smtClean="0">
                <a:solidFill>
                  <a:schemeClr val="bg1">
                    <a:lumMod val="75000"/>
                  </a:schemeClr>
                </a:solidFill>
              </a:rPr>
              <a:t>Eatwell</a:t>
            </a:r>
            <a:r>
              <a:rPr lang="en-GB" altLang="en-US" sz="2400" b="1" dirty="0" smtClean="0">
                <a:solidFill>
                  <a:schemeClr val="bg1">
                    <a:lumMod val="75000"/>
                  </a:schemeClr>
                </a:solidFill>
              </a:rPr>
              <a:t> Guide</a:t>
            </a:r>
            <a:endParaRPr lang="en-GB" altLang="en-US" sz="2400" dirty="0" smtClean="0">
              <a:solidFill>
                <a:schemeClr val="bg1">
                  <a:lumMod val="75000"/>
                </a:schemeClr>
              </a:solidFill>
            </a:endParaRPr>
          </a:p>
          <a:p>
            <a:pPr eaLnBrk="1" hangingPunct="1">
              <a:spcBef>
                <a:spcPct val="0"/>
              </a:spcBef>
              <a:buFont typeface="Arial" charset="0"/>
              <a:buNone/>
              <a:defRPr/>
            </a:pPr>
            <a:endParaRPr lang="en-GB" altLang="en-US" b="1" dirty="0" smtClean="0">
              <a:solidFill>
                <a:schemeClr val="bg1">
                  <a:lumMod val="75000"/>
                </a:schemeClr>
              </a:solidFill>
            </a:endParaRPr>
          </a:p>
          <a:p>
            <a:pPr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en-GB" altLang="en-US" sz="2400" dirty="0" smtClean="0">
                <a:solidFill>
                  <a:schemeClr val="bg1">
                    <a:lumMod val="75000"/>
                  </a:schemeClr>
                </a:solidFill>
              </a:rPr>
              <a:t>The healthy eating model for the UK is called the </a:t>
            </a:r>
            <a:r>
              <a:rPr lang="en-GB" altLang="en-US" sz="2400" b="1" dirty="0" err="1" smtClean="0">
                <a:solidFill>
                  <a:schemeClr val="bg1">
                    <a:lumMod val="75000"/>
                  </a:schemeClr>
                </a:solidFill>
              </a:rPr>
              <a:t>Eatwell</a:t>
            </a:r>
            <a:r>
              <a:rPr lang="en-GB" altLang="en-US" sz="2400" b="1" dirty="0" smtClean="0">
                <a:solidFill>
                  <a:schemeClr val="bg1">
                    <a:lumMod val="75000"/>
                  </a:schemeClr>
                </a:solidFill>
              </a:rPr>
              <a:t> Guide.  </a:t>
            </a:r>
            <a:endParaRPr lang="en-US" altLang="en-US" sz="2400" b="1" dirty="0" smtClean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512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" y="1989138"/>
            <a:ext cx="5891213" cy="416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1165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Placeholder 1"/>
          <p:cNvSpPr>
            <a:spLocks noGrp="1"/>
          </p:cNvSpPr>
          <p:nvPr>
            <p:ph type="body" sz="quarter" idx="13"/>
          </p:nvPr>
        </p:nvSpPr>
        <p:spPr bwMode="auto">
          <a:xfrm>
            <a:off x="250825" y="696913"/>
            <a:ext cx="3816350" cy="5292725"/>
          </a:xfrm>
          <a:prstGeom prst="roundRect">
            <a:avLst>
              <a:gd name="adj" fmla="val 9366"/>
            </a:avLst>
          </a:prstGeom>
          <a:gradFill rotWithShape="0">
            <a:gsLst>
              <a:gs pos="0">
                <a:schemeClr val="accent1">
                  <a:alpha val="89998"/>
                </a:schemeClr>
              </a:gs>
              <a:gs pos="100000">
                <a:schemeClr val="accent1">
                  <a:alpha val="79999"/>
                </a:schemeClr>
              </a:gs>
            </a:gsLst>
          </a:gradFill>
          <a:ln>
            <a:round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buFont typeface="Arial" charset="0"/>
              <a:buNone/>
              <a:defRPr/>
            </a:pPr>
            <a:endParaRPr lang="en-GB" sz="2000" dirty="0" smtClean="0">
              <a:solidFill>
                <a:schemeClr val="bg1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sz="2000" dirty="0" smtClean="0">
                <a:solidFill>
                  <a:schemeClr val="bg1">
                    <a:lumMod val="75000"/>
                  </a:schemeClr>
                </a:solidFill>
              </a:rPr>
              <a:t>We should choose </a:t>
            </a: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a </a:t>
            </a:r>
            <a:r>
              <a:rPr lang="en-GB" sz="2000" b="1" dirty="0">
                <a:solidFill>
                  <a:schemeClr val="bg1">
                    <a:lumMod val="75000"/>
                  </a:schemeClr>
                </a:solidFill>
              </a:rPr>
              <a:t>variety</a:t>
            </a: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 of different foods </a:t>
            </a:r>
            <a:r>
              <a:rPr lang="en-GB" sz="2000" dirty="0" smtClean="0">
                <a:solidFill>
                  <a:schemeClr val="bg1">
                    <a:lumMod val="75000"/>
                  </a:schemeClr>
                </a:solidFill>
              </a:rPr>
              <a:t>from </a:t>
            </a: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each food group </a:t>
            </a:r>
            <a:r>
              <a:rPr lang="en-GB" sz="2000" dirty="0" smtClean="0">
                <a:solidFill>
                  <a:schemeClr val="bg1">
                    <a:lumMod val="75000"/>
                  </a:schemeClr>
                </a:solidFill>
              </a:rPr>
              <a:t>to help the body get everything it needs to stay healthy.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en-GB" sz="2000" dirty="0" smtClean="0">
              <a:solidFill>
                <a:schemeClr val="bg1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sz="2000" dirty="0" smtClean="0">
                <a:solidFill>
                  <a:schemeClr val="bg1">
                    <a:lumMod val="75000"/>
                  </a:schemeClr>
                </a:solidFill>
              </a:rPr>
              <a:t>We should eat foods in </a:t>
            </a: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the </a:t>
            </a:r>
            <a:r>
              <a:rPr lang="en-GB" sz="2000" b="1" dirty="0">
                <a:solidFill>
                  <a:schemeClr val="bg1">
                    <a:lumMod val="75000"/>
                  </a:schemeClr>
                </a:solidFill>
              </a:rPr>
              <a:t>proportions</a:t>
            </a: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 shown on the </a:t>
            </a:r>
            <a:r>
              <a:rPr lang="en-GB" sz="2000" dirty="0" err="1">
                <a:solidFill>
                  <a:schemeClr val="bg1">
                    <a:lumMod val="75000"/>
                  </a:schemeClr>
                </a:solidFill>
              </a:rPr>
              <a:t>Eatwell</a:t>
            </a: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sz="2000" dirty="0" smtClean="0">
                <a:solidFill>
                  <a:schemeClr val="bg1">
                    <a:lumMod val="75000"/>
                  </a:schemeClr>
                </a:solidFill>
              </a:rPr>
              <a:t>Guide, e.g. lots of foods from the largest two food groups</a:t>
            </a:r>
            <a:r>
              <a:rPr lang="en-GB" sz="2000" dirty="0" smtClean="0"/>
              <a:t>.</a:t>
            </a:r>
            <a:endParaRPr lang="en-GB" sz="2000" dirty="0"/>
          </a:p>
          <a:p>
            <a:pPr marL="285750" indent="-285750">
              <a:buFont typeface="Arial" pitchFamily="34" charset="0"/>
              <a:buChar char="•"/>
              <a:defRPr/>
            </a:pPr>
            <a:endParaRPr lang="en-GB" sz="2000" dirty="0" smtClean="0"/>
          </a:p>
          <a:p>
            <a:pPr marL="285750" indent="-285750">
              <a:buFont typeface="Arial" pitchFamily="34" charset="0"/>
              <a:buChar char="•"/>
              <a:defRPr/>
            </a:pPr>
            <a:endParaRPr lang="en-GB" sz="2000" dirty="0" smtClean="0"/>
          </a:p>
        </p:txBody>
      </p:sp>
      <p:pic>
        <p:nvPicPr>
          <p:cNvPr id="6147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7513" y="1916113"/>
            <a:ext cx="447992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892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Placeholder 1"/>
          <p:cNvSpPr>
            <a:spLocks noGrp="1"/>
          </p:cNvSpPr>
          <p:nvPr>
            <p:ph type="body" sz="quarter" idx="13"/>
          </p:nvPr>
        </p:nvSpPr>
        <p:spPr bwMode="auto">
          <a:xfrm>
            <a:off x="250825" y="188913"/>
            <a:ext cx="4049713" cy="6121400"/>
          </a:xfrm>
          <a:prstGeom prst="roundRect">
            <a:avLst>
              <a:gd name="adj" fmla="val 9366"/>
            </a:avLst>
          </a:prstGeom>
          <a:solidFill>
            <a:schemeClr val="bg1">
              <a:lumMod val="20000"/>
              <a:lumOff val="80000"/>
            </a:schemeClr>
          </a:solidFill>
          <a:ln>
            <a:round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 typeface="Arial" charset="0"/>
              <a:buNone/>
              <a:defRPr/>
            </a:pPr>
            <a:endParaRPr lang="en-GB" altLang="en-US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en-GB" altLang="en-US" sz="2400" b="1" dirty="0" smtClean="0">
                <a:solidFill>
                  <a:schemeClr val="bg1">
                    <a:lumMod val="50000"/>
                  </a:schemeClr>
                </a:solidFill>
              </a:rPr>
              <a:t>Fruit and vegetables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  <a:defRPr/>
            </a:pPr>
            <a:endParaRPr lang="en-GB" altLang="en-US" b="1" dirty="0" smtClean="0"/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Fruit 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and 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vegetables  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should make up just over a third of the 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food we 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eat each 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day.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en-GB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Aim to eat at least five portions of a variety of fruit and vegetables each day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en-GB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As 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a guide, a portion is what fits into the palm of our hand.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en-GB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Choose 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from fresh, frozen, canned, dried 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or juiced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. </a:t>
            </a:r>
            <a:endParaRPr lang="en-GB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Font typeface="Arial" charset="0"/>
              <a:buNone/>
              <a:defRPr/>
            </a:pPr>
            <a:endParaRPr lang="en-GB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7171" name="Group 24"/>
          <p:cNvGrpSpPr>
            <a:grpSpLocks/>
          </p:cNvGrpSpPr>
          <p:nvPr/>
        </p:nvGrpSpPr>
        <p:grpSpPr bwMode="auto">
          <a:xfrm>
            <a:off x="3365500" y="3613150"/>
            <a:ext cx="5614988" cy="3084513"/>
            <a:chOff x="2328349" y="3516601"/>
            <a:chExt cx="6548672" cy="3341399"/>
          </a:xfrm>
        </p:grpSpPr>
        <p:pic>
          <p:nvPicPr>
            <p:cNvPr id="7174" name="Picture 25" descr="Eatwell guide 2016 VEG items-21.psd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48221" y="3516601"/>
              <a:ext cx="1427116" cy="1284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75" name="Picture 26" descr="Eatwell guide 2016 VEG items-18.psd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3644742">
              <a:off x="3666625" y="4709418"/>
              <a:ext cx="1219200" cy="1115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76" name="Picture 27" descr="Eatwell guide 2016 VEG items-12.psd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61293" y="5367815"/>
              <a:ext cx="1163307" cy="767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77" name="Picture 28" descr="Eatwell guide 2016 VEG items-6.psd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91890" y="3799128"/>
              <a:ext cx="1163307" cy="13785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78" name="Picture 29" descr="Eatwell guide 2016 VEG items-1.psd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9948" y="4613881"/>
              <a:ext cx="1163307" cy="1169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79" name="Picture 30" descr="Eatwell guide 2016 VEG items-2.psd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0773" y="5445291"/>
              <a:ext cx="926653" cy="11660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80" name="Picture 31" descr="Eatwell guide 2016 VEG items-3.psd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643438">
              <a:off x="7585425" y="3887755"/>
              <a:ext cx="1127772" cy="18666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81" name="Picture 32" descr="Eatwell guide 2016 VEG items-4.psd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21601" y="4447857"/>
              <a:ext cx="1163307" cy="988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82" name="Picture 33" descr="Eatwell guide 2016 VEG items-5.psd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33468">
              <a:off x="6092660" y="4295088"/>
              <a:ext cx="837158" cy="11415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83" name="Picture 34" descr="Eatwell guide 2016 VEG items-7.psd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73219" y="5625689"/>
              <a:ext cx="1279638" cy="799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84" name="Picture 35" descr="Eatwell guide 2016 VEG items-14.psd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6131" y="5866067"/>
              <a:ext cx="1633416" cy="8167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85" name="Picture 36" descr="Eatwell guide 2016 VEG items-11.psd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5518" y="4686149"/>
              <a:ext cx="1369099" cy="11568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86" name="Picture 37" descr="Eatwell guide 2016 VEG items-15.psd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9865" y="4237252"/>
              <a:ext cx="1696489" cy="1128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87" name="Picture 38" descr="Eatwell guide 2016 VEG items-13.psd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6754" y="4416059"/>
              <a:ext cx="1561317" cy="1139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88" name="Picture 39" descr="Eatwell guide 2016 VEG items-9.psd"/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78520" y="5576390"/>
              <a:ext cx="994952" cy="950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89" name="Picture 40" descr="Eatwell guide 2016 VEG items-8.psd"/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58420" y="5402091"/>
              <a:ext cx="857903" cy="733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90" name="Picture 41" descr="Eatwell guide 2016 VEG items-10.psd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2749" y="6135598"/>
              <a:ext cx="732769" cy="531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91" name="Picture 42" descr="Eatwell guide 2016 VEG items-16.psd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57821" y="5494504"/>
              <a:ext cx="1219200" cy="8656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92" name="Picture 43" descr="Eatwell guide 2016 VEG items-22.psd"/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13039" y="5931408"/>
              <a:ext cx="1219200" cy="926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93" name="Picture 44" descr="Eatwell guide 2016 VEG items-17.psd"/>
            <p:cNvPicPr>
              <a:picLocks noChangeAspect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28349" y="5318110"/>
              <a:ext cx="1791497" cy="12898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94" name="Picture 45" descr="Eatwell guide 2016 VEG items-19.psd"/>
            <p:cNvPicPr>
              <a:picLocks noChangeAspect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3205" y="5166950"/>
              <a:ext cx="1076289" cy="9901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95" name="Picture 46" descr="Eatwell guide 2016 VEG items-20.psd"/>
            <p:cNvPicPr>
              <a:picLocks noChangeAspect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8640" y="5277583"/>
              <a:ext cx="999080" cy="10690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7" name="Oval Callout 26"/>
          <p:cNvSpPr/>
          <p:nvPr/>
        </p:nvSpPr>
        <p:spPr bwMode="auto">
          <a:xfrm>
            <a:off x="4357688" y="1631950"/>
            <a:ext cx="4424362" cy="1403350"/>
          </a:xfrm>
          <a:prstGeom prst="wedgeEllipseCallout">
            <a:avLst>
              <a:gd name="adj1" fmla="val 47867"/>
              <a:gd name="adj2" fmla="val -6399"/>
            </a:avLst>
          </a:prstGeom>
          <a:solidFill>
            <a:schemeClr val="bg1">
              <a:lumMod val="20000"/>
              <a:lumOff val="80000"/>
            </a:schemeClr>
          </a:solidFill>
          <a:ln w="0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00" b="1" dirty="0">
                <a:solidFill>
                  <a:srgbClr val="50B949">
                    <a:lumMod val="50000"/>
                  </a:srgbClr>
                </a:solidFill>
                <a:latin typeface="Century Gothic" panose="020B0502020202020204" pitchFamily="34" charset="0"/>
                <a:cs typeface="Arial" charset="0"/>
              </a:rPr>
              <a:t>Remember, 150ml glass of fruit juice or smoothie counts as a maximum of one portion a day.</a:t>
            </a:r>
          </a:p>
        </p:txBody>
      </p:sp>
      <p:sp>
        <p:nvSpPr>
          <p:cNvPr id="28" name="Oval Callout 27"/>
          <p:cNvSpPr/>
          <p:nvPr/>
        </p:nvSpPr>
        <p:spPr bwMode="auto">
          <a:xfrm>
            <a:off x="4173538" y="3284538"/>
            <a:ext cx="2827337" cy="1000125"/>
          </a:xfrm>
          <a:prstGeom prst="wedgeEllipseCallout">
            <a:avLst>
              <a:gd name="adj1" fmla="val 16478"/>
              <a:gd name="adj2" fmla="val 72179"/>
            </a:avLst>
          </a:prstGeom>
          <a:solidFill>
            <a:schemeClr val="accent1"/>
          </a:solidFill>
          <a:ln w="0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00" b="1" dirty="0">
                <a:solidFill>
                  <a:srgbClr val="50B949">
                    <a:lumMod val="50000"/>
                  </a:srgbClr>
                </a:solidFill>
                <a:latin typeface="Century Gothic" panose="020B0502020202020204" pitchFamily="34" charset="0"/>
                <a:cs typeface="Arial" charset="0"/>
              </a:rPr>
              <a:t>What foods can you see here?</a:t>
            </a:r>
          </a:p>
        </p:txBody>
      </p:sp>
    </p:spTree>
    <p:extLst>
      <p:ext uri="{BB962C8B-B14F-4D97-AF65-F5344CB8AC3E}">
        <p14:creationId xmlns:p14="http://schemas.microsoft.com/office/powerpoint/2010/main" val="103781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Placeholder 1"/>
          <p:cNvSpPr>
            <a:spLocks noGrp="1"/>
          </p:cNvSpPr>
          <p:nvPr>
            <p:ph type="body" sz="quarter" idx="13"/>
          </p:nvPr>
        </p:nvSpPr>
        <p:spPr bwMode="auto">
          <a:xfrm>
            <a:off x="250825" y="188913"/>
            <a:ext cx="4968875" cy="4941887"/>
          </a:xfrm>
          <a:prstGeom prst="roundRect">
            <a:avLst>
              <a:gd name="adj" fmla="val 9366"/>
            </a:avLst>
          </a:prstGeom>
          <a:solidFill>
            <a:srgbClr val="FFFFCC"/>
          </a:solidFill>
          <a:ln>
            <a:round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en-GB" altLang="en-US" sz="2400" b="1" dirty="0" smtClean="0">
                <a:solidFill>
                  <a:srgbClr val="CC6600"/>
                </a:solidFill>
              </a:rPr>
              <a:t>Potatoes, bread, rice, pasta and other starchy carbohydrates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  <a:defRPr/>
            </a:pPr>
            <a:endParaRPr lang="en-GB" altLang="en-US" b="1" dirty="0" smtClean="0">
              <a:solidFill>
                <a:srgbClr val="CC6600"/>
              </a:solidFill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rgbClr val="CC6600"/>
                </a:solidFill>
              </a:rPr>
              <a:t>Starchy </a:t>
            </a:r>
            <a:r>
              <a:rPr lang="en-GB" dirty="0">
                <a:solidFill>
                  <a:srgbClr val="CC6600"/>
                </a:solidFill>
              </a:rPr>
              <a:t>food </a:t>
            </a:r>
            <a:r>
              <a:rPr lang="en-GB" dirty="0" smtClean="0">
                <a:solidFill>
                  <a:srgbClr val="CC6600"/>
                </a:solidFill>
              </a:rPr>
              <a:t>should </a:t>
            </a:r>
            <a:r>
              <a:rPr lang="en-GB" dirty="0">
                <a:solidFill>
                  <a:srgbClr val="CC6600"/>
                </a:solidFill>
              </a:rPr>
              <a:t>make up just </a:t>
            </a:r>
            <a:r>
              <a:rPr lang="en-GB" dirty="0" smtClean="0">
                <a:solidFill>
                  <a:srgbClr val="CC6600"/>
                </a:solidFill>
              </a:rPr>
              <a:t>over a </a:t>
            </a:r>
            <a:r>
              <a:rPr lang="en-GB" dirty="0">
                <a:solidFill>
                  <a:srgbClr val="CC6600"/>
                </a:solidFill>
              </a:rPr>
              <a:t>third of the </a:t>
            </a:r>
            <a:r>
              <a:rPr lang="en-GB" dirty="0" smtClean="0">
                <a:solidFill>
                  <a:srgbClr val="CC6600"/>
                </a:solidFill>
              </a:rPr>
              <a:t>food </a:t>
            </a:r>
            <a:r>
              <a:rPr lang="en-GB" dirty="0">
                <a:solidFill>
                  <a:srgbClr val="CC6600"/>
                </a:solidFill>
              </a:rPr>
              <a:t>we </a:t>
            </a:r>
            <a:r>
              <a:rPr lang="en-GB" dirty="0" smtClean="0">
                <a:solidFill>
                  <a:srgbClr val="CC6600"/>
                </a:solidFill>
              </a:rPr>
              <a:t>eat.</a:t>
            </a:r>
          </a:p>
          <a:p>
            <a:pPr>
              <a:buFont typeface="Arial" charset="0"/>
              <a:buNone/>
              <a:defRPr/>
            </a:pPr>
            <a:endParaRPr lang="en-GB" b="1" dirty="0" smtClean="0">
              <a:solidFill>
                <a:srgbClr val="CC6600"/>
              </a:solidFill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rgbClr val="CC6600"/>
                </a:solidFill>
              </a:rPr>
              <a:t>Base </a:t>
            </a:r>
            <a:r>
              <a:rPr lang="en-GB" dirty="0">
                <a:solidFill>
                  <a:srgbClr val="CC6600"/>
                </a:solidFill>
              </a:rPr>
              <a:t>your meals around starchy carbohydrate </a:t>
            </a:r>
            <a:r>
              <a:rPr lang="en-GB" dirty="0" smtClean="0">
                <a:solidFill>
                  <a:srgbClr val="CC6600"/>
                </a:solidFill>
              </a:rPr>
              <a:t>foods:</a:t>
            </a:r>
          </a:p>
          <a:p>
            <a:pPr>
              <a:buFont typeface="Arial" charset="0"/>
              <a:buNone/>
              <a:defRPr/>
            </a:pPr>
            <a:r>
              <a:rPr lang="en-GB" dirty="0" smtClean="0">
                <a:solidFill>
                  <a:srgbClr val="CC6600"/>
                </a:solidFill>
              </a:rPr>
              <a:t>      - have wholegrain breakfast cereal;</a:t>
            </a:r>
          </a:p>
          <a:p>
            <a:pPr>
              <a:buFont typeface="Arial" charset="0"/>
              <a:buNone/>
              <a:defRPr/>
            </a:pPr>
            <a:r>
              <a:rPr lang="en-GB" dirty="0" smtClean="0">
                <a:solidFill>
                  <a:srgbClr val="CC6600"/>
                </a:solidFill>
              </a:rPr>
              <a:t>      - have </a:t>
            </a:r>
            <a:r>
              <a:rPr lang="en-GB" dirty="0">
                <a:solidFill>
                  <a:srgbClr val="CC6600"/>
                </a:solidFill>
              </a:rPr>
              <a:t>a sandwich for </a:t>
            </a:r>
            <a:r>
              <a:rPr lang="en-GB" dirty="0" smtClean="0">
                <a:solidFill>
                  <a:srgbClr val="CC6600"/>
                </a:solidFill>
              </a:rPr>
              <a:t>lunch;</a:t>
            </a:r>
          </a:p>
          <a:p>
            <a:pPr>
              <a:buFont typeface="Arial" charset="0"/>
              <a:buNone/>
              <a:defRPr/>
            </a:pPr>
            <a:r>
              <a:rPr lang="en-GB" dirty="0" smtClean="0">
                <a:solidFill>
                  <a:srgbClr val="CC6600"/>
                </a:solidFill>
              </a:rPr>
              <a:t>      - have potatoes</a:t>
            </a:r>
            <a:r>
              <a:rPr lang="en-GB" dirty="0">
                <a:solidFill>
                  <a:srgbClr val="CC6600"/>
                </a:solidFill>
              </a:rPr>
              <a:t>, pasta </a:t>
            </a:r>
            <a:r>
              <a:rPr lang="en-GB" dirty="0" smtClean="0">
                <a:solidFill>
                  <a:srgbClr val="CC6600"/>
                </a:solidFill>
              </a:rPr>
              <a:t>or rice as </a:t>
            </a:r>
            <a:r>
              <a:rPr lang="en-GB" dirty="0">
                <a:solidFill>
                  <a:srgbClr val="CC6600"/>
                </a:solidFill>
              </a:rPr>
              <a:t>a </a:t>
            </a:r>
            <a:r>
              <a:rPr lang="en-GB" dirty="0" smtClean="0">
                <a:solidFill>
                  <a:srgbClr val="CC6600"/>
                </a:solidFill>
              </a:rPr>
              <a:t>  </a:t>
            </a:r>
          </a:p>
          <a:p>
            <a:pPr>
              <a:buFont typeface="Arial" charset="0"/>
              <a:buNone/>
              <a:defRPr/>
            </a:pPr>
            <a:r>
              <a:rPr lang="en-GB" dirty="0">
                <a:solidFill>
                  <a:srgbClr val="CC6600"/>
                </a:solidFill>
              </a:rPr>
              <a:t> </a:t>
            </a:r>
            <a:r>
              <a:rPr lang="en-GB" dirty="0" smtClean="0">
                <a:solidFill>
                  <a:srgbClr val="CC6600"/>
                </a:solidFill>
              </a:rPr>
              <a:t>       base </a:t>
            </a:r>
            <a:r>
              <a:rPr lang="en-GB" dirty="0">
                <a:solidFill>
                  <a:srgbClr val="CC6600"/>
                </a:solidFill>
              </a:rPr>
              <a:t>for your </a:t>
            </a:r>
            <a:r>
              <a:rPr lang="en-GB" dirty="0" smtClean="0">
                <a:solidFill>
                  <a:srgbClr val="CC6600"/>
                </a:solidFill>
              </a:rPr>
              <a:t>evening meal</a:t>
            </a:r>
            <a:r>
              <a:rPr lang="en-GB" dirty="0">
                <a:solidFill>
                  <a:srgbClr val="CC6600"/>
                </a:solidFill>
              </a:rPr>
              <a:t>.</a:t>
            </a:r>
          </a:p>
          <a:p>
            <a:pPr>
              <a:buFont typeface="Arial" charset="0"/>
              <a:buNone/>
              <a:defRPr/>
            </a:pPr>
            <a:r>
              <a:rPr lang="en-GB" dirty="0" smtClean="0"/>
              <a:t/>
            </a:r>
            <a:br>
              <a:rPr lang="en-GB" dirty="0" smtClean="0"/>
            </a:br>
            <a:endParaRPr lang="en-GB" dirty="0" smtClean="0">
              <a:solidFill>
                <a:srgbClr val="CC6600"/>
              </a:solidFill>
            </a:endParaRPr>
          </a:p>
        </p:txBody>
      </p:sp>
      <p:grpSp>
        <p:nvGrpSpPr>
          <p:cNvPr id="8195" name="Group 1"/>
          <p:cNvGrpSpPr>
            <a:grpSpLocks/>
          </p:cNvGrpSpPr>
          <p:nvPr/>
        </p:nvGrpSpPr>
        <p:grpSpPr bwMode="auto">
          <a:xfrm>
            <a:off x="4668838" y="4002088"/>
            <a:ext cx="4402137" cy="2678112"/>
            <a:chOff x="2915891" y="3118700"/>
            <a:chExt cx="5893597" cy="3590241"/>
          </a:xfrm>
        </p:grpSpPr>
        <p:pic>
          <p:nvPicPr>
            <p:cNvPr id="8198" name="Picture 47" descr="Eatwell guide 2016 CARBS items-2.psd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7263" y="4055642"/>
              <a:ext cx="1219200" cy="15849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199" name="Picture 48" descr="Eatwell guide 2016 CARBS items-3.psd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00746" y="4921873"/>
              <a:ext cx="1006414" cy="1390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0" name="Picture 49" descr="Eatwell guide 2016 CARBS items-1.psd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31775" y="3237094"/>
              <a:ext cx="1482945" cy="1618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1" name="Picture 50" descr="Eatwell guide 2016 CARBS items-6.psd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10346" y="4303864"/>
              <a:ext cx="1850746" cy="19178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2" name="Picture 51" descr="Eatwell guide 2016 CARBS items-7.psd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35135" y="4683080"/>
              <a:ext cx="807748" cy="11908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3" name="Picture 52" descr="Eatwell guide 2016 CARBS items-8.psd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0796" y="5002492"/>
              <a:ext cx="888523" cy="1309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4" name="Picture 53" descr="Eatwell guide 2016 CARBS items-5.psd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72379" y="3118700"/>
              <a:ext cx="937109" cy="15141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5" name="Picture 54" descr="Eatwell guide 2016 CARBS items-4.psd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27886" y="5262765"/>
              <a:ext cx="1529542" cy="1124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6" name="Picture 55" descr="Eatwell guide 2016 CARBS items-10.psd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5891" y="5774012"/>
              <a:ext cx="1044698" cy="9349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7" name="Picture 56" descr="Eatwell guide 2016 CARBS items-9.psd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53971" y="5640602"/>
              <a:ext cx="1682496" cy="908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" name="Oval Callout 14"/>
          <p:cNvSpPr/>
          <p:nvPr/>
        </p:nvSpPr>
        <p:spPr bwMode="auto">
          <a:xfrm>
            <a:off x="1763713" y="5307013"/>
            <a:ext cx="2827337" cy="1009650"/>
          </a:xfrm>
          <a:prstGeom prst="wedgeEllipseCallout">
            <a:avLst>
              <a:gd name="adj1" fmla="val 63860"/>
              <a:gd name="adj2" fmla="val -9679"/>
            </a:avLst>
          </a:prstGeom>
          <a:solidFill>
            <a:schemeClr val="accent1"/>
          </a:solidFill>
          <a:ln w="0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00" b="1" dirty="0">
                <a:solidFill>
                  <a:srgbClr val="993300"/>
                </a:solidFill>
                <a:latin typeface="Century Gothic" panose="020B0502020202020204" pitchFamily="34" charset="0"/>
                <a:cs typeface="Arial" charset="0"/>
              </a:rPr>
              <a:t>What foods can you see here?</a:t>
            </a:r>
          </a:p>
        </p:txBody>
      </p:sp>
      <p:sp>
        <p:nvSpPr>
          <p:cNvPr id="16" name="Oval Callout 15"/>
          <p:cNvSpPr/>
          <p:nvPr/>
        </p:nvSpPr>
        <p:spPr bwMode="auto">
          <a:xfrm>
            <a:off x="5527675" y="1700213"/>
            <a:ext cx="3328988" cy="2389187"/>
          </a:xfrm>
          <a:prstGeom prst="wedgeEllipseCallout">
            <a:avLst>
              <a:gd name="adj1" fmla="val 38598"/>
              <a:gd name="adj2" fmla="val 27583"/>
            </a:avLst>
          </a:prstGeom>
          <a:solidFill>
            <a:srgbClr val="FFFFCC"/>
          </a:solidFill>
          <a:ln w="0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00" b="1" dirty="0">
                <a:solidFill>
                  <a:srgbClr val="993300"/>
                </a:solidFill>
                <a:latin typeface="Century Gothic" panose="020B0502020202020204" pitchFamily="34" charset="0"/>
                <a:cs typeface="Arial" charset="0"/>
              </a:rPr>
              <a:t>Try to choose higher-fibre, wholegrain varieties such as </a:t>
            </a:r>
            <a:r>
              <a:rPr lang="en-GB" sz="1600" b="1" dirty="0" err="1">
                <a:solidFill>
                  <a:srgbClr val="993300"/>
                </a:solidFill>
                <a:latin typeface="Century Gothic" panose="020B0502020202020204" pitchFamily="34" charset="0"/>
                <a:cs typeface="Arial" charset="0"/>
              </a:rPr>
              <a:t>wholewheat</a:t>
            </a:r>
            <a:r>
              <a:rPr lang="en-GB" sz="1600" b="1" dirty="0">
                <a:solidFill>
                  <a:srgbClr val="993300"/>
                </a:solidFill>
                <a:latin typeface="Century Gothic" panose="020B0502020202020204" pitchFamily="34" charset="0"/>
                <a:cs typeface="Arial" charset="0"/>
              </a:rPr>
              <a:t> pasta, brown rice, or simply leave the skins on potatoes</a:t>
            </a:r>
            <a:r>
              <a:rPr lang="en-GB" sz="1600" dirty="0">
                <a:solidFill>
                  <a:srgbClr val="CC6600"/>
                </a:solidFill>
                <a:latin typeface="Century Gothic" panose="020B0502020202020204" pitchFamily="34" charset="0"/>
                <a:cs typeface="Arial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24649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Placeholder 1"/>
          <p:cNvSpPr>
            <a:spLocks noGrp="1"/>
          </p:cNvSpPr>
          <p:nvPr>
            <p:ph type="body" sz="quarter" idx="13"/>
          </p:nvPr>
        </p:nvSpPr>
        <p:spPr bwMode="auto">
          <a:xfrm>
            <a:off x="250825" y="280988"/>
            <a:ext cx="4945063" cy="6076950"/>
          </a:xfrm>
          <a:prstGeom prst="roundRect">
            <a:avLst>
              <a:gd name="adj" fmla="val 9366"/>
            </a:avLst>
          </a:prstGeom>
          <a:solidFill>
            <a:srgbClr val="FFCCCC"/>
          </a:solidFill>
          <a:ln>
            <a:round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en-GB" sz="2400" b="1" dirty="0" smtClean="0">
                <a:solidFill>
                  <a:schemeClr val="tx2"/>
                </a:solidFill>
              </a:rPr>
              <a:t>Beans</a:t>
            </a:r>
            <a:r>
              <a:rPr lang="en-GB" sz="2400" b="1" dirty="0">
                <a:solidFill>
                  <a:schemeClr val="tx2"/>
                </a:solidFill>
              </a:rPr>
              <a:t>, pulses, fish, eggs, meat and other </a:t>
            </a:r>
            <a:r>
              <a:rPr lang="en-GB" sz="2400" b="1" dirty="0" smtClean="0">
                <a:solidFill>
                  <a:schemeClr val="tx2"/>
                </a:solidFill>
              </a:rPr>
              <a:t>proteins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  <a:defRPr/>
            </a:pPr>
            <a:endParaRPr lang="en-GB" sz="2400" b="1" dirty="0">
              <a:solidFill>
                <a:schemeClr val="tx2"/>
              </a:solidFill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chemeClr val="tx2"/>
                </a:solidFill>
              </a:rPr>
              <a:t>Eat </a:t>
            </a:r>
            <a:r>
              <a:rPr lang="en-GB" dirty="0">
                <a:solidFill>
                  <a:schemeClr val="tx2"/>
                </a:solidFill>
              </a:rPr>
              <a:t>some foods from this </a:t>
            </a:r>
            <a:r>
              <a:rPr lang="en-GB" dirty="0" smtClean="0">
                <a:solidFill>
                  <a:schemeClr val="tx2"/>
                </a:solidFill>
              </a:rPr>
              <a:t>group.</a:t>
            </a:r>
          </a:p>
          <a:p>
            <a:pPr>
              <a:buFont typeface="Arial" charset="0"/>
              <a:buNone/>
              <a:defRPr/>
            </a:pPr>
            <a:endParaRPr lang="en-GB" dirty="0" smtClean="0">
              <a:solidFill>
                <a:schemeClr val="tx2"/>
              </a:solidFill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chemeClr val="tx2"/>
                </a:solidFill>
              </a:rPr>
              <a:t>Beans</a:t>
            </a:r>
            <a:r>
              <a:rPr lang="en-GB" dirty="0">
                <a:solidFill>
                  <a:schemeClr val="tx2"/>
                </a:solidFill>
              </a:rPr>
              <a:t>, peas and lentils </a:t>
            </a:r>
            <a:r>
              <a:rPr lang="en-GB" dirty="0" smtClean="0">
                <a:solidFill>
                  <a:schemeClr val="tx2"/>
                </a:solidFill>
              </a:rPr>
              <a:t>(pulses) are </a:t>
            </a:r>
            <a:r>
              <a:rPr lang="en-GB" dirty="0">
                <a:solidFill>
                  <a:schemeClr val="tx2"/>
                </a:solidFill>
              </a:rPr>
              <a:t>good alternatives </a:t>
            </a:r>
            <a:r>
              <a:rPr lang="en-GB" dirty="0" smtClean="0">
                <a:solidFill>
                  <a:schemeClr val="tx2"/>
                </a:solidFill>
              </a:rPr>
              <a:t>to meat </a:t>
            </a:r>
            <a:r>
              <a:rPr lang="en-GB" dirty="0">
                <a:solidFill>
                  <a:schemeClr val="tx2"/>
                </a:solidFill>
              </a:rPr>
              <a:t>because they’re naturally very low in fat, and they’re high in fibre, </a:t>
            </a:r>
            <a:r>
              <a:rPr lang="en-GB" dirty="0" smtClean="0">
                <a:solidFill>
                  <a:schemeClr val="tx2"/>
                </a:solidFill>
              </a:rPr>
              <a:t>protein and </a:t>
            </a:r>
            <a:r>
              <a:rPr lang="en-GB" dirty="0">
                <a:solidFill>
                  <a:schemeClr val="tx2"/>
                </a:solidFill>
              </a:rPr>
              <a:t>vitamins and </a:t>
            </a:r>
            <a:r>
              <a:rPr lang="en-GB" dirty="0" smtClean="0">
                <a:solidFill>
                  <a:schemeClr val="tx2"/>
                </a:solidFill>
              </a:rPr>
              <a:t>minerals.</a:t>
            </a:r>
          </a:p>
          <a:p>
            <a:pPr>
              <a:buFont typeface="Arial" charset="0"/>
              <a:buNone/>
              <a:defRPr/>
            </a:pPr>
            <a:endParaRPr lang="en-GB" dirty="0" smtClean="0">
              <a:solidFill>
                <a:schemeClr val="tx2"/>
              </a:solidFill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chemeClr val="tx2"/>
                </a:solidFill>
              </a:rPr>
              <a:t>Choose </a:t>
            </a:r>
            <a:r>
              <a:rPr lang="en-GB" dirty="0">
                <a:solidFill>
                  <a:schemeClr val="tx2"/>
                </a:solidFill>
              </a:rPr>
              <a:t>lean cuts of meat and </a:t>
            </a:r>
            <a:r>
              <a:rPr lang="en-GB" dirty="0" smtClean="0">
                <a:solidFill>
                  <a:schemeClr val="tx2"/>
                </a:solidFill>
              </a:rPr>
              <a:t>cut off any visible fat.</a:t>
            </a:r>
          </a:p>
          <a:p>
            <a:pPr>
              <a:buFont typeface="Arial" charset="0"/>
              <a:buNone/>
              <a:defRPr/>
            </a:pPr>
            <a:endParaRPr lang="en-GB" dirty="0">
              <a:solidFill>
                <a:schemeClr val="tx2"/>
              </a:solidFill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dirty="0">
                <a:solidFill>
                  <a:schemeClr val="tx2"/>
                </a:solidFill>
              </a:rPr>
              <a:t>G</a:t>
            </a:r>
            <a:r>
              <a:rPr lang="en-GB" dirty="0" smtClean="0">
                <a:solidFill>
                  <a:schemeClr val="tx2"/>
                </a:solidFill>
              </a:rPr>
              <a:t>rill </a:t>
            </a:r>
            <a:r>
              <a:rPr lang="en-GB" dirty="0">
                <a:solidFill>
                  <a:schemeClr val="tx2"/>
                </a:solidFill>
              </a:rPr>
              <a:t>meat and fish instead of </a:t>
            </a:r>
            <a:r>
              <a:rPr lang="en-GB" dirty="0" smtClean="0">
                <a:solidFill>
                  <a:schemeClr val="tx2"/>
                </a:solidFill>
              </a:rPr>
              <a:t>frying.</a:t>
            </a:r>
            <a:endParaRPr lang="en-GB" dirty="0">
              <a:solidFill>
                <a:schemeClr val="tx2"/>
              </a:solidFill>
            </a:endParaRPr>
          </a:p>
          <a:p>
            <a:pPr>
              <a:buFont typeface="Arial" charset="0"/>
              <a:buNone/>
              <a:defRPr/>
            </a:pPr>
            <a:endParaRPr lang="en-GB" dirty="0" smtClean="0">
              <a:solidFill>
                <a:schemeClr val="tx2"/>
              </a:solidFill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chemeClr val="tx2"/>
                </a:solidFill>
              </a:rPr>
              <a:t>Aim </a:t>
            </a:r>
            <a:r>
              <a:rPr lang="en-GB" dirty="0">
                <a:solidFill>
                  <a:schemeClr val="tx2"/>
                </a:solidFill>
              </a:rPr>
              <a:t>for at least two portions (2 x 140g) of fish a week, including a portion of </a:t>
            </a:r>
            <a:r>
              <a:rPr lang="en-GB" dirty="0" smtClean="0">
                <a:solidFill>
                  <a:schemeClr val="tx2"/>
                </a:solidFill>
              </a:rPr>
              <a:t>oily fish.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en-GB" sz="1100" dirty="0">
              <a:solidFill>
                <a:schemeClr val="tx2"/>
              </a:solidFill>
            </a:endParaRPr>
          </a:p>
          <a:p>
            <a:pPr>
              <a:buFont typeface="Arial" charset="0"/>
              <a:buNone/>
              <a:defRPr/>
            </a:pPr>
            <a:endParaRPr lang="en-GB" sz="1100" dirty="0" smtClean="0">
              <a:solidFill>
                <a:schemeClr val="tx2"/>
              </a:solidFill>
            </a:endParaRPr>
          </a:p>
          <a:p>
            <a:pPr>
              <a:buFont typeface="Arial" charset="0"/>
              <a:buNone/>
              <a:defRPr/>
            </a:pPr>
            <a:endParaRPr lang="en-GB" b="1" dirty="0" smtClean="0">
              <a:solidFill>
                <a:schemeClr val="tx2"/>
              </a:solidFill>
            </a:endParaRPr>
          </a:p>
        </p:txBody>
      </p:sp>
      <p:pic>
        <p:nvPicPr>
          <p:cNvPr id="9219" name="Picture 15" descr="Eatwell guide 2016 meat-fish items-1.psd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4225" y="5681663"/>
            <a:ext cx="949325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16" descr="Eatwell guide 2016 meat-fish items-5.psd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9863" y="5156200"/>
            <a:ext cx="1146175" cy="134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17" descr="Eatwell guide 2016 meat-fish items-6.psd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4113" y="5856288"/>
            <a:ext cx="1250950" cy="1001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18" descr="Eatwell guide 2016 meat-fish items-7.psd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6900" y="6057900"/>
            <a:ext cx="1136650" cy="90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23" name="Group 3"/>
          <p:cNvGrpSpPr>
            <a:grpSpLocks/>
          </p:cNvGrpSpPr>
          <p:nvPr/>
        </p:nvGrpSpPr>
        <p:grpSpPr bwMode="auto">
          <a:xfrm>
            <a:off x="3813175" y="4208463"/>
            <a:ext cx="5165725" cy="2578100"/>
            <a:chOff x="3751958" y="4330289"/>
            <a:chExt cx="5165795" cy="2578102"/>
          </a:xfrm>
        </p:grpSpPr>
        <p:pic>
          <p:nvPicPr>
            <p:cNvPr id="9225" name="Picture 19" descr="Eatwell guide 2016 meat-fish items-8.psd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4438" y="5646350"/>
              <a:ext cx="1465252" cy="1211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26" name="Picture 14" descr="Eatwell guide 2016 meat-fish items-10.psd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43372" y="4330289"/>
              <a:ext cx="1026079" cy="1248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27" name="Picture 20" descr="Eatwell guide 2016 meat-fish items-9.psd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60164" y="5369993"/>
              <a:ext cx="857589" cy="11288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28" name="Picture 21" descr="Eatwell guide 2016 meat-fish items-3.psd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27533" y="5516277"/>
              <a:ext cx="1067686" cy="9369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29" name="Picture 22" descr="Eatwell guide 2016 meat-fish items-2.psd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11022" y="6148167"/>
              <a:ext cx="1605287" cy="6574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30" name="Picture 24" descr="Eatwell guide 2016 meat-fish items-1.psd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20696" y="5595018"/>
              <a:ext cx="949802" cy="8060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31" name="Picture 26" descr="Eatwell guide 2016 meat-fish items-6.psd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51958" y="5856636"/>
              <a:ext cx="1249765" cy="1001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32" name="Picture 27" descr="Eatwell guide 2016 meat-fish items-7.psd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34349" y="5998060"/>
              <a:ext cx="1136149" cy="910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33" name="Picture 28" descr="Eatwell guide 2016 meat-fish items-8.psd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50907" y="4649712"/>
              <a:ext cx="1465252" cy="1211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34" name="Picture 23" descr="Eatwell guide 2016 meat-fish items-4.psd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04990" y="5299964"/>
              <a:ext cx="902084" cy="1057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9" name="Oval Callout 18"/>
          <p:cNvSpPr/>
          <p:nvPr/>
        </p:nvSpPr>
        <p:spPr bwMode="auto">
          <a:xfrm>
            <a:off x="5575300" y="2765425"/>
            <a:ext cx="2827338" cy="1081088"/>
          </a:xfrm>
          <a:prstGeom prst="wedgeEllipseCallout">
            <a:avLst>
              <a:gd name="adj1" fmla="val 17606"/>
              <a:gd name="adj2" fmla="val 103984"/>
            </a:avLst>
          </a:prstGeom>
          <a:solidFill>
            <a:schemeClr val="accent1"/>
          </a:solidFill>
          <a:ln w="0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00" b="1" dirty="0">
                <a:solidFill>
                  <a:srgbClr val="EB088D"/>
                </a:solidFill>
                <a:latin typeface="Century Gothic" panose="020B0502020202020204" pitchFamily="34" charset="0"/>
                <a:cs typeface="Arial" charset="0"/>
              </a:rPr>
              <a:t>What foods can you see here?</a:t>
            </a:r>
          </a:p>
        </p:txBody>
      </p:sp>
    </p:spTree>
    <p:extLst>
      <p:ext uri="{BB962C8B-B14F-4D97-AF65-F5344CB8AC3E}">
        <p14:creationId xmlns:p14="http://schemas.microsoft.com/office/powerpoint/2010/main" val="1177235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Placeholder 1"/>
          <p:cNvSpPr>
            <a:spLocks noGrp="1"/>
          </p:cNvSpPr>
          <p:nvPr>
            <p:ph type="body" sz="quarter" idx="13"/>
          </p:nvPr>
        </p:nvSpPr>
        <p:spPr bwMode="auto">
          <a:xfrm>
            <a:off x="250825" y="280988"/>
            <a:ext cx="5041900" cy="6100762"/>
          </a:xfrm>
          <a:prstGeom prst="roundRect">
            <a:avLst>
              <a:gd name="adj" fmla="val 9366"/>
            </a:avLst>
          </a:prstGeom>
          <a:solidFill>
            <a:srgbClr val="CCECFF"/>
          </a:solidFill>
          <a:ln>
            <a:round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buFont typeface="Arial" charset="0"/>
              <a:buNone/>
              <a:defRPr/>
            </a:pPr>
            <a:r>
              <a:rPr lang="en-GB" sz="2400" b="1" dirty="0" smtClean="0">
                <a:solidFill>
                  <a:srgbClr val="0070C0"/>
                </a:solidFill>
              </a:rPr>
              <a:t>Dairy </a:t>
            </a:r>
            <a:r>
              <a:rPr lang="en-GB" sz="2400" b="1" dirty="0">
                <a:solidFill>
                  <a:srgbClr val="0070C0"/>
                </a:solidFill>
              </a:rPr>
              <a:t>and </a:t>
            </a:r>
            <a:r>
              <a:rPr lang="en-GB" sz="2400" b="1" dirty="0" smtClean="0">
                <a:solidFill>
                  <a:srgbClr val="0070C0"/>
                </a:solidFill>
              </a:rPr>
              <a:t>alternatives</a:t>
            </a:r>
          </a:p>
          <a:p>
            <a:pPr>
              <a:buFont typeface="Arial" charset="0"/>
              <a:buNone/>
              <a:defRPr/>
            </a:pPr>
            <a:endParaRPr lang="en-GB" sz="2400" b="1" dirty="0">
              <a:solidFill>
                <a:srgbClr val="0070C0"/>
              </a:solidFill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dirty="0">
                <a:solidFill>
                  <a:srgbClr val="0070C0"/>
                </a:solidFill>
              </a:rPr>
              <a:t>H</a:t>
            </a:r>
            <a:r>
              <a:rPr lang="en-GB" dirty="0" smtClean="0">
                <a:solidFill>
                  <a:srgbClr val="0070C0"/>
                </a:solidFill>
              </a:rPr>
              <a:t>ave </a:t>
            </a:r>
            <a:r>
              <a:rPr lang="en-GB" dirty="0">
                <a:solidFill>
                  <a:srgbClr val="0070C0"/>
                </a:solidFill>
              </a:rPr>
              <a:t>some milk and dairy food (or dairy </a:t>
            </a:r>
            <a:r>
              <a:rPr lang="en-GB" dirty="0" smtClean="0">
                <a:solidFill>
                  <a:srgbClr val="0070C0"/>
                </a:solidFill>
              </a:rPr>
              <a:t>alternatives) such </a:t>
            </a:r>
            <a:r>
              <a:rPr lang="en-GB" dirty="0">
                <a:solidFill>
                  <a:srgbClr val="0070C0"/>
                </a:solidFill>
              </a:rPr>
              <a:t>as </a:t>
            </a:r>
            <a:r>
              <a:rPr lang="en-GB" dirty="0" smtClean="0">
                <a:solidFill>
                  <a:srgbClr val="0070C0"/>
                </a:solidFill>
              </a:rPr>
              <a:t>cheese, yoghurt </a:t>
            </a:r>
            <a:r>
              <a:rPr lang="en-GB" dirty="0">
                <a:solidFill>
                  <a:srgbClr val="0070C0"/>
                </a:solidFill>
              </a:rPr>
              <a:t>and </a:t>
            </a:r>
            <a:r>
              <a:rPr lang="en-GB" dirty="0" err="1">
                <a:solidFill>
                  <a:srgbClr val="0070C0"/>
                </a:solidFill>
              </a:rPr>
              <a:t>fromage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err="1" smtClean="0">
                <a:solidFill>
                  <a:srgbClr val="0070C0"/>
                </a:solidFill>
              </a:rPr>
              <a:t>frais</a:t>
            </a:r>
            <a:r>
              <a:rPr lang="en-GB" dirty="0" smtClean="0">
                <a:solidFill>
                  <a:srgbClr val="0070C0"/>
                </a:solidFill>
              </a:rPr>
              <a:t>.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en-GB" dirty="0" smtClean="0">
              <a:solidFill>
                <a:srgbClr val="0070C0"/>
              </a:solidFill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rgbClr val="0070C0"/>
                </a:solidFill>
              </a:rPr>
              <a:t>These </a:t>
            </a:r>
            <a:r>
              <a:rPr lang="en-GB" dirty="0">
                <a:solidFill>
                  <a:srgbClr val="0070C0"/>
                </a:solidFill>
              </a:rPr>
              <a:t>are good sources of protein and vitamins, and they’re also an </a:t>
            </a:r>
            <a:r>
              <a:rPr lang="en-GB" dirty="0" smtClean="0">
                <a:solidFill>
                  <a:srgbClr val="0070C0"/>
                </a:solidFill>
              </a:rPr>
              <a:t>important source </a:t>
            </a:r>
            <a:r>
              <a:rPr lang="en-GB" dirty="0">
                <a:solidFill>
                  <a:srgbClr val="0070C0"/>
                </a:solidFill>
              </a:rPr>
              <a:t>of calcium, which helps to keep our bones </a:t>
            </a:r>
            <a:r>
              <a:rPr lang="en-GB" dirty="0" smtClean="0">
                <a:solidFill>
                  <a:srgbClr val="0070C0"/>
                </a:solidFill>
              </a:rPr>
              <a:t>strong.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en-GB" dirty="0" smtClean="0">
              <a:solidFill>
                <a:srgbClr val="0070C0"/>
              </a:solidFill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rgbClr val="0070C0"/>
                </a:solidFill>
              </a:rPr>
              <a:t>Go for lower fat </a:t>
            </a:r>
            <a:r>
              <a:rPr lang="en-GB" dirty="0">
                <a:solidFill>
                  <a:srgbClr val="0070C0"/>
                </a:solidFill>
              </a:rPr>
              <a:t>and lower sugar </a:t>
            </a:r>
            <a:r>
              <a:rPr lang="en-GB" dirty="0" smtClean="0">
                <a:solidFill>
                  <a:srgbClr val="0070C0"/>
                </a:solidFill>
              </a:rPr>
              <a:t>options. For example, try:</a:t>
            </a:r>
            <a:endParaRPr lang="en-GB" dirty="0">
              <a:solidFill>
                <a:srgbClr val="0070C0"/>
              </a:solidFill>
            </a:endParaRPr>
          </a:p>
          <a:p>
            <a:pPr lvl="3">
              <a:defRPr/>
            </a:pPr>
            <a:r>
              <a:rPr lang="en-GB" dirty="0" smtClean="0">
                <a:solidFill>
                  <a:srgbClr val="0070C0"/>
                </a:solidFill>
              </a:rPr>
              <a:t>	- semi-skimmed 	milk;	</a:t>
            </a:r>
          </a:p>
          <a:p>
            <a:pPr lvl="3">
              <a:defRPr/>
            </a:pPr>
            <a:r>
              <a:rPr lang="en-GB" dirty="0">
                <a:solidFill>
                  <a:srgbClr val="0070C0"/>
                </a:solidFill>
              </a:rPr>
              <a:t>	</a:t>
            </a:r>
            <a:r>
              <a:rPr lang="en-GB" dirty="0" smtClean="0">
                <a:solidFill>
                  <a:srgbClr val="0070C0"/>
                </a:solidFill>
              </a:rPr>
              <a:t>- reduced fat cheese</a:t>
            </a:r>
            <a:r>
              <a:rPr lang="en-GB" dirty="0">
                <a:solidFill>
                  <a:srgbClr val="0070C0"/>
                </a:solidFill>
              </a:rPr>
              <a:t>;</a:t>
            </a:r>
            <a:endParaRPr lang="en-GB" dirty="0" smtClean="0">
              <a:solidFill>
                <a:srgbClr val="0070C0"/>
              </a:solidFill>
            </a:endParaRPr>
          </a:p>
          <a:p>
            <a:pPr lvl="3">
              <a:defRPr/>
            </a:pPr>
            <a:r>
              <a:rPr lang="en-GB" dirty="0">
                <a:solidFill>
                  <a:srgbClr val="0070C0"/>
                </a:solidFill>
              </a:rPr>
              <a:t>	</a:t>
            </a:r>
            <a:r>
              <a:rPr lang="en-GB" dirty="0" smtClean="0">
                <a:solidFill>
                  <a:srgbClr val="0070C0"/>
                </a:solidFill>
              </a:rPr>
              <a:t>- going </a:t>
            </a:r>
            <a:r>
              <a:rPr lang="en-GB" dirty="0">
                <a:solidFill>
                  <a:srgbClr val="0070C0"/>
                </a:solidFill>
              </a:rPr>
              <a:t>for unsweetened, </a:t>
            </a:r>
            <a:r>
              <a:rPr lang="en-GB" dirty="0" smtClean="0">
                <a:solidFill>
                  <a:srgbClr val="0070C0"/>
                </a:solidFill>
              </a:rPr>
              <a:t>	  calcium-fortified versions of 	  dairy alternatives.</a:t>
            </a:r>
            <a:endParaRPr lang="en-GB" b="1" dirty="0" smtClean="0">
              <a:solidFill>
                <a:srgbClr val="0070C0"/>
              </a:solidFill>
            </a:endParaRPr>
          </a:p>
        </p:txBody>
      </p:sp>
      <p:grpSp>
        <p:nvGrpSpPr>
          <p:cNvPr id="10243" name="Group 25"/>
          <p:cNvGrpSpPr>
            <a:grpSpLocks/>
          </p:cNvGrpSpPr>
          <p:nvPr/>
        </p:nvGrpSpPr>
        <p:grpSpPr bwMode="auto">
          <a:xfrm>
            <a:off x="6230938" y="3016250"/>
            <a:ext cx="2613025" cy="3519488"/>
            <a:chOff x="6285372" y="3273380"/>
            <a:chExt cx="2506870" cy="3376977"/>
          </a:xfrm>
        </p:grpSpPr>
        <p:pic>
          <p:nvPicPr>
            <p:cNvPr id="10245" name="Picture 29" descr="Eatwell guide 2016 dairy items-3.psd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46044" y="3273380"/>
              <a:ext cx="1165759" cy="23168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46" name="Picture 30" descr="Eatwell guide 2016 dairy items-4.psd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24372" y="4329004"/>
              <a:ext cx="909828" cy="1444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47" name="Picture 31" descr="Eatwell guide 2016 dairy items-5.psd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85372" y="4916506"/>
              <a:ext cx="804538" cy="9340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48" name="Picture 32" descr="Eatwell guide 2016 dairy items-2.psd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14467" y="5121898"/>
              <a:ext cx="1277775" cy="9366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49" name="Picture 33" descr="Eatwell guide 2016 dairy items-1.psd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6504" y="5466786"/>
              <a:ext cx="1209189" cy="11835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Oval Callout 8"/>
          <p:cNvSpPr/>
          <p:nvPr/>
        </p:nvSpPr>
        <p:spPr bwMode="auto">
          <a:xfrm>
            <a:off x="5408613" y="2205038"/>
            <a:ext cx="2482850" cy="1079500"/>
          </a:xfrm>
          <a:prstGeom prst="wedgeEllipseCallout">
            <a:avLst>
              <a:gd name="adj1" fmla="val 17606"/>
              <a:gd name="adj2" fmla="val 103984"/>
            </a:avLst>
          </a:prstGeom>
          <a:solidFill>
            <a:schemeClr val="accent1"/>
          </a:solidFill>
          <a:ln w="0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00" b="1" dirty="0">
                <a:solidFill>
                  <a:srgbClr val="2993D1">
                    <a:lumMod val="75000"/>
                  </a:srgbClr>
                </a:solidFill>
                <a:latin typeface="Century Gothic" panose="020B0502020202020204" pitchFamily="34" charset="0"/>
                <a:cs typeface="Arial" charset="0"/>
              </a:rPr>
              <a:t>What can you see here?</a:t>
            </a:r>
          </a:p>
        </p:txBody>
      </p:sp>
    </p:spTree>
    <p:extLst>
      <p:ext uri="{BB962C8B-B14F-4D97-AF65-F5344CB8AC3E}">
        <p14:creationId xmlns:p14="http://schemas.microsoft.com/office/powerpoint/2010/main" val="1495711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Placeholder 1"/>
          <p:cNvSpPr>
            <a:spLocks noGrp="1"/>
          </p:cNvSpPr>
          <p:nvPr>
            <p:ph type="body" sz="quarter" idx="13"/>
          </p:nvPr>
        </p:nvSpPr>
        <p:spPr bwMode="auto">
          <a:xfrm>
            <a:off x="250825" y="280988"/>
            <a:ext cx="4826000" cy="5235575"/>
          </a:xfrm>
          <a:prstGeom prst="roundRect">
            <a:avLst>
              <a:gd name="adj" fmla="val 9366"/>
            </a:avLst>
          </a:prstGeom>
          <a:solidFill>
            <a:srgbClr val="CCCCFF"/>
          </a:solidFill>
          <a:ln>
            <a:round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buFont typeface="Arial" charset="0"/>
              <a:buNone/>
              <a:defRPr/>
            </a:pPr>
            <a:r>
              <a:rPr lang="en-GB" sz="2400" b="1" dirty="0" smtClean="0">
                <a:solidFill>
                  <a:srgbClr val="660066"/>
                </a:solidFill>
              </a:rPr>
              <a:t>Oils and spreads</a:t>
            </a:r>
          </a:p>
          <a:p>
            <a:pPr>
              <a:buFont typeface="Arial" charset="0"/>
              <a:buNone/>
              <a:defRPr/>
            </a:pPr>
            <a:endParaRPr lang="en-GB" sz="2400" b="1" dirty="0" smtClean="0">
              <a:solidFill>
                <a:srgbClr val="660066"/>
              </a:solidFill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rgbClr val="660066"/>
                </a:solidFill>
              </a:rPr>
              <a:t>We only need a little fat for health </a:t>
            </a:r>
            <a:r>
              <a:rPr lang="en-GB" dirty="0">
                <a:solidFill>
                  <a:srgbClr val="660066"/>
                </a:solidFill>
              </a:rPr>
              <a:t>(</a:t>
            </a:r>
            <a:r>
              <a:rPr lang="en-GB" dirty="0" smtClean="0">
                <a:solidFill>
                  <a:srgbClr val="660066"/>
                </a:solidFill>
              </a:rPr>
              <a:t>generally, we </a:t>
            </a:r>
            <a:r>
              <a:rPr lang="en-GB" dirty="0">
                <a:solidFill>
                  <a:srgbClr val="660066"/>
                </a:solidFill>
              </a:rPr>
              <a:t>are eating too </a:t>
            </a:r>
            <a:r>
              <a:rPr lang="en-GB" dirty="0" smtClean="0">
                <a:solidFill>
                  <a:srgbClr val="660066"/>
                </a:solidFill>
              </a:rPr>
              <a:t>much saturated fat). 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en-GB" dirty="0" smtClean="0">
              <a:solidFill>
                <a:srgbClr val="660066"/>
              </a:solidFill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dirty="0">
                <a:solidFill>
                  <a:srgbClr val="660066"/>
                </a:solidFill>
              </a:rPr>
              <a:t>Unsaturated fats </a:t>
            </a:r>
            <a:r>
              <a:rPr lang="en-GB" dirty="0" smtClean="0">
                <a:solidFill>
                  <a:srgbClr val="660066"/>
                </a:solidFill>
              </a:rPr>
              <a:t>are </a:t>
            </a:r>
            <a:r>
              <a:rPr lang="en-GB" dirty="0">
                <a:solidFill>
                  <a:srgbClr val="660066"/>
                </a:solidFill>
              </a:rPr>
              <a:t>healthier fats that are usually from plant sources and in liquid form as oil, for example vegetable oil, rapeseed oil and olive oil</a:t>
            </a:r>
            <a:r>
              <a:rPr lang="en-GB" dirty="0" smtClean="0">
                <a:solidFill>
                  <a:srgbClr val="660066"/>
                </a:solidFill>
              </a:rPr>
              <a:t>.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en-GB" dirty="0" smtClean="0">
              <a:solidFill>
                <a:srgbClr val="660066"/>
              </a:solidFill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rgbClr val="660066"/>
                </a:solidFill>
              </a:rPr>
              <a:t>Choosing </a:t>
            </a:r>
            <a:r>
              <a:rPr lang="en-GB" dirty="0">
                <a:solidFill>
                  <a:srgbClr val="660066"/>
                </a:solidFill>
              </a:rPr>
              <a:t>lower fat </a:t>
            </a:r>
            <a:r>
              <a:rPr lang="en-GB" dirty="0" smtClean="0">
                <a:solidFill>
                  <a:srgbClr val="660066"/>
                </a:solidFill>
              </a:rPr>
              <a:t>spreads is </a:t>
            </a:r>
            <a:r>
              <a:rPr lang="en-GB" dirty="0">
                <a:solidFill>
                  <a:srgbClr val="660066"/>
                </a:solidFill>
              </a:rPr>
              <a:t>a good way </a:t>
            </a:r>
            <a:r>
              <a:rPr lang="en-GB" dirty="0" smtClean="0">
                <a:solidFill>
                  <a:srgbClr val="660066"/>
                </a:solidFill>
              </a:rPr>
              <a:t>to reduce saturated </a:t>
            </a:r>
            <a:r>
              <a:rPr lang="en-GB" dirty="0">
                <a:solidFill>
                  <a:srgbClr val="660066"/>
                </a:solidFill>
              </a:rPr>
              <a:t>fat intake</a:t>
            </a:r>
            <a:r>
              <a:rPr lang="en-GB" dirty="0" smtClean="0">
                <a:solidFill>
                  <a:srgbClr val="660066"/>
                </a:solidFill>
              </a:rPr>
              <a:t>.</a:t>
            </a:r>
            <a:endParaRPr lang="en-GB" dirty="0">
              <a:solidFill>
                <a:srgbClr val="660066"/>
              </a:solidFill>
            </a:endParaRPr>
          </a:p>
        </p:txBody>
      </p:sp>
      <p:grpSp>
        <p:nvGrpSpPr>
          <p:cNvPr id="11267" name="Group 34"/>
          <p:cNvGrpSpPr>
            <a:grpSpLocks/>
          </p:cNvGrpSpPr>
          <p:nvPr/>
        </p:nvGrpSpPr>
        <p:grpSpPr bwMode="auto">
          <a:xfrm>
            <a:off x="5940425" y="3987800"/>
            <a:ext cx="2751138" cy="2655888"/>
            <a:chOff x="6859745" y="4544038"/>
            <a:chExt cx="758422" cy="878310"/>
          </a:xfrm>
        </p:grpSpPr>
        <p:pic>
          <p:nvPicPr>
            <p:cNvPr id="11270" name="Picture 35" descr="Eatwell guide 2016 oil items-1.psd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34703" y="4544038"/>
              <a:ext cx="283464" cy="652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71" name="Picture 36" descr="Eatwell guide 2016 oil items-2.psd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59745" y="4773124"/>
              <a:ext cx="637032" cy="649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" name="Oval Callout 5"/>
          <p:cNvSpPr/>
          <p:nvPr/>
        </p:nvSpPr>
        <p:spPr bwMode="auto">
          <a:xfrm>
            <a:off x="5151438" y="3789363"/>
            <a:ext cx="2300287" cy="1079500"/>
          </a:xfrm>
          <a:prstGeom prst="wedgeEllipseCallout">
            <a:avLst>
              <a:gd name="adj1" fmla="val 42812"/>
              <a:gd name="adj2" fmla="val 60671"/>
            </a:avLst>
          </a:prstGeom>
          <a:solidFill>
            <a:schemeClr val="accent1"/>
          </a:solidFill>
          <a:ln w="0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00" b="1" dirty="0">
                <a:solidFill>
                  <a:srgbClr val="660066"/>
                </a:solidFill>
                <a:latin typeface="Century Gothic" panose="020B0502020202020204" pitchFamily="34" charset="0"/>
                <a:cs typeface="Arial" charset="0"/>
              </a:rPr>
              <a:t>What foods can you see here?</a:t>
            </a:r>
          </a:p>
        </p:txBody>
      </p:sp>
      <p:sp>
        <p:nvSpPr>
          <p:cNvPr id="7" name="Oval Callout 6"/>
          <p:cNvSpPr/>
          <p:nvPr/>
        </p:nvSpPr>
        <p:spPr bwMode="auto">
          <a:xfrm>
            <a:off x="5172075" y="1844675"/>
            <a:ext cx="3778250" cy="1404938"/>
          </a:xfrm>
          <a:prstGeom prst="wedgeEllipseCallout">
            <a:avLst>
              <a:gd name="adj1" fmla="val 47867"/>
              <a:gd name="adj2" fmla="val -6399"/>
            </a:avLst>
          </a:prstGeom>
          <a:solidFill>
            <a:srgbClr val="CCCCFF"/>
          </a:solidFill>
          <a:ln w="0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00" b="1" dirty="0">
                <a:solidFill>
                  <a:srgbClr val="660066"/>
                </a:solidFill>
                <a:latin typeface="Century Gothic" panose="020B0502020202020204" pitchFamily="34" charset="0"/>
                <a:cs typeface="Arial" charset="0"/>
              </a:rPr>
              <a:t>Remember, all types of fat are high in energy and should be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00" b="1" dirty="0">
                <a:solidFill>
                  <a:srgbClr val="660066"/>
                </a:solidFill>
                <a:latin typeface="Century Gothic" panose="020B0502020202020204" pitchFamily="34" charset="0"/>
                <a:cs typeface="Arial" charset="0"/>
              </a:rPr>
              <a:t>     limited in the diet.</a:t>
            </a:r>
          </a:p>
        </p:txBody>
      </p:sp>
    </p:spTree>
    <p:extLst>
      <p:ext uri="{BB962C8B-B14F-4D97-AF65-F5344CB8AC3E}">
        <p14:creationId xmlns:p14="http://schemas.microsoft.com/office/powerpoint/2010/main" val="3194795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lank Slide">
  <a:themeElements>
    <a:clrScheme name="Food A Fact of Life">
      <a:dk1>
        <a:srgbClr val="2993D1"/>
      </a:dk1>
      <a:lt1>
        <a:srgbClr val="50B949"/>
      </a:lt1>
      <a:dk2>
        <a:srgbClr val="EB088D"/>
      </a:dk2>
      <a:lt2>
        <a:srgbClr val="00000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blipFill dpi="0" rotWithShape="1">
          <a:blip xmlns:r="http://schemas.openxmlformats.org/officeDocument/2006/relationships" r:embed="rId1" cstate="print"/>
          <a:srcRect/>
          <a:stretch>
            <a:fillRect t="-18000" b="-16000"/>
          </a:stretch>
        </a:blipFill>
        <a:ln w="0">
          <a:noFill/>
          <a:prstDash val="solid"/>
          <a:round/>
          <a:headEnd/>
          <a:tailEnd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835</Words>
  <Application>Microsoft Office PowerPoint</Application>
  <PresentationFormat>On-screen Show (4:3)</PresentationFormat>
  <Paragraphs>121</Paragraphs>
  <Slides>14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1_Office Theme</vt:lpstr>
      <vt:lpstr>Blank Slide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Farming STEMterprise</dc:title>
  <dc:creator>Jennie Devine</dc:creator>
  <cp:lastModifiedBy>Jennie Devine</cp:lastModifiedBy>
  <cp:revision>13</cp:revision>
  <dcterms:created xsi:type="dcterms:W3CDTF">2018-09-17T14:14:26Z</dcterms:created>
  <dcterms:modified xsi:type="dcterms:W3CDTF">2018-12-19T13:25:31Z</dcterms:modified>
</cp:coreProperties>
</file>