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0"/>
    <p:restoredTop sz="94558"/>
  </p:normalViewPr>
  <p:slideViewPr>
    <p:cSldViewPr>
      <p:cViewPr varScale="1">
        <p:scale>
          <a:sx n="116" d="100"/>
          <a:sy n="116" d="100"/>
        </p:scale>
        <p:origin x="183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24/09/20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24/09/20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373216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62AD3-E869-7A44-8324-38AE22454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</p:spPr>
        <p:txBody>
          <a:bodyPr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04EDA-84A6-2846-9C34-BF8EBAE00E3F}" type="datetime1">
              <a:rPr lang="en-GB" smtClean="0">
                <a:solidFill>
                  <a:prstClr val="black">
                    <a:tint val="75000"/>
                  </a:prstClr>
                </a:solidFill>
              </a:rPr>
              <a:t>24/09/2020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sz="4200" dirty="0"/>
              <a:t>Cam 1: Cyflwyniad – Cadwynau Bwyd </a:t>
            </a:r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4DE6-1A6C-E54B-A816-B8B72D429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1152128"/>
          </a:xfrm>
        </p:spPr>
        <p:txBody>
          <a:bodyPr/>
          <a:lstStyle/>
          <a:p>
            <a:r>
              <a:rPr lang="cy-GB" dirty="0"/>
              <a:t>Cefnogi ffermwyr a </a:t>
            </a:r>
            <a:br>
              <a:rPr lang="cy-GB" dirty="0"/>
            </a:br>
            <a:r>
              <a:rPr lang="cy-GB" dirty="0"/>
              <a:t>thyfwyr Prydain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0D56F-82EC-A842-8DE0-BA0BDE332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7F7270D-05E2-E846-8DA7-B112C91F0C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7993" y="2132856"/>
            <a:ext cx="5056006" cy="3983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522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137EC-5287-C448-A5CC-F4C5EAFEB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Cadwynau bwyd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67CA4-E51E-5C42-9330-B83E28FF9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1800199"/>
          </a:xfrm>
        </p:spPr>
        <p:txBody>
          <a:bodyPr/>
          <a:lstStyle/>
          <a:p>
            <a:r>
              <a:rPr lang="cy-GB" dirty="0"/>
              <a:t>Mae popeth byw yn dibynnu ar bethau byw eraill er mwyn goroesi.</a:t>
            </a:r>
            <a:endParaRPr lang="en-GB" dirty="0"/>
          </a:p>
          <a:p>
            <a:r>
              <a:rPr lang="cy-GB" dirty="0"/>
              <a:t>Gallwn ddangos pa bethau byw sy'n bwyta ac sy'n cael eu bwyta gan bethau byw eraill gan ddefnyddio cadwyn fwyd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1E76B-807B-1F43-92B5-CE4F76326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FDAAA120-011D-5246-961F-472063DAD287}"/>
              </a:ext>
            </a:extLst>
          </p:cNvPr>
          <p:cNvSpPr/>
          <p:nvPr/>
        </p:nvSpPr>
        <p:spPr>
          <a:xfrm>
            <a:off x="2312110" y="4298399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A70A1A84-49C9-974A-BE96-1C88352851C7}"/>
              </a:ext>
            </a:extLst>
          </p:cNvPr>
          <p:cNvSpPr/>
          <p:nvPr/>
        </p:nvSpPr>
        <p:spPr>
          <a:xfrm>
            <a:off x="6016352" y="4389605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73F31CE1-0D86-0841-A854-4E7435B8E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135" y="3875734"/>
            <a:ext cx="1695666" cy="151434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B4CC7423-11F8-8D40-BD6C-40F924326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323" y="3875734"/>
            <a:ext cx="2544767" cy="116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FE7C57F7-BB71-6A47-B6A5-284CFC0A4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4464" y="3358103"/>
            <a:ext cx="114617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406668-846F-4243-B85F-9E862ECCE477}"/>
              </a:ext>
            </a:extLst>
          </p:cNvPr>
          <p:cNvSpPr txBox="1">
            <a:spLocks/>
          </p:cNvSpPr>
          <p:nvPr/>
        </p:nvSpPr>
        <p:spPr>
          <a:xfrm>
            <a:off x="2267744" y="4946471"/>
            <a:ext cx="1825888" cy="78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/>
              <a:t>Yn cael ei fwyta gan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8D9DA3D-AB7D-EB4A-B30B-BD84A6BBC080}"/>
              </a:ext>
            </a:extLst>
          </p:cNvPr>
          <p:cNvSpPr txBox="1">
            <a:spLocks/>
          </p:cNvSpPr>
          <p:nvPr/>
        </p:nvSpPr>
        <p:spPr>
          <a:xfrm>
            <a:off x="5220264" y="4946471"/>
            <a:ext cx="1825888" cy="78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/>
              <a:t>Yn cael ei fwyta gan</a:t>
            </a:r>
            <a:r>
              <a:rPr lang="en-GB" dirty="0"/>
              <a:t> 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2431228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36F90-20EC-B74C-8265-033D31BAD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Cadwynau bwyd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1E5FA7-D423-264B-AE92-8F535859F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EF20A7F0-3E4B-CD4C-91B3-BE5B999113D5}"/>
              </a:ext>
            </a:extLst>
          </p:cNvPr>
          <p:cNvSpPr/>
          <p:nvPr/>
        </p:nvSpPr>
        <p:spPr>
          <a:xfrm>
            <a:off x="2372086" y="2993622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9F5EA0E3-99F2-3E4C-9D87-34B3A194C864}"/>
              </a:ext>
            </a:extLst>
          </p:cNvPr>
          <p:cNvSpPr/>
          <p:nvPr/>
        </p:nvSpPr>
        <p:spPr>
          <a:xfrm>
            <a:off x="6097238" y="3004094"/>
            <a:ext cx="1008112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3E8D3955-92A8-364F-9BD2-4CF19A551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111" y="2570957"/>
            <a:ext cx="1695666" cy="151434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5578412D-FCE0-524C-B55C-A48E1006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748" y="2739125"/>
            <a:ext cx="2480754" cy="1132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FDF2EB13-4D85-DD46-B7DC-2D08A9104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5350" y="2431777"/>
            <a:ext cx="1146175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97682A2-08DC-F446-B69F-9B36D48BF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844824"/>
            <a:ext cx="7920880" cy="504055"/>
          </a:xfrm>
        </p:spPr>
        <p:txBody>
          <a:bodyPr/>
          <a:lstStyle/>
          <a:p>
            <a:pPr>
              <a:tabLst>
                <a:tab pos="3195638" algn="l"/>
                <a:tab pos="6667500" algn="l"/>
              </a:tabLst>
            </a:pPr>
            <a:r>
              <a:rPr lang="cy-GB" b="1" dirty="0"/>
              <a:t>Cynhyrchydd</a:t>
            </a:r>
            <a:r>
              <a:rPr lang="en-GB" b="1" dirty="0"/>
              <a:t>	</a:t>
            </a:r>
            <a:r>
              <a:rPr lang="cy-GB" b="1" dirty="0"/>
              <a:t>Ysydd	Ysydd</a:t>
            </a:r>
            <a:endParaRPr lang="en-GB" b="1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B6F41CE-F2EF-3744-B2AC-84B33ADAE5B2}"/>
              </a:ext>
            </a:extLst>
          </p:cNvPr>
          <p:cNvSpPr txBox="1">
            <a:spLocks/>
          </p:cNvSpPr>
          <p:nvPr/>
        </p:nvSpPr>
        <p:spPr>
          <a:xfrm>
            <a:off x="2267744" y="3724153"/>
            <a:ext cx="1825888" cy="78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/>
              <a:t>Yn cael ei fwyta gan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23AD67C-01C7-C64A-B266-30AA79BF5549}"/>
              </a:ext>
            </a:extLst>
          </p:cNvPr>
          <p:cNvSpPr txBox="1">
            <a:spLocks/>
          </p:cNvSpPr>
          <p:nvPr/>
        </p:nvSpPr>
        <p:spPr>
          <a:xfrm>
            <a:off x="5220264" y="3724153"/>
            <a:ext cx="1825888" cy="786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/>
              <a:t>Yn cael ei fwyta gan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D113A61-169C-BB4D-89F8-83BAC17484F0}"/>
              </a:ext>
            </a:extLst>
          </p:cNvPr>
          <p:cNvSpPr txBox="1">
            <a:spLocks/>
          </p:cNvSpPr>
          <p:nvPr/>
        </p:nvSpPr>
        <p:spPr>
          <a:xfrm>
            <a:off x="611560" y="5088097"/>
            <a:ext cx="7920880" cy="573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050" indent="-2667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922588" algn="l"/>
                <a:tab pos="5999163" algn="l"/>
              </a:tabLst>
            </a:pPr>
            <a:r>
              <a:rPr lang="cy-GB" b="1" dirty="0"/>
              <a:t>	Ysglyfaeth</a:t>
            </a:r>
            <a:r>
              <a:rPr lang="en-GB" b="1" dirty="0"/>
              <a:t>	</a:t>
            </a:r>
            <a:r>
              <a:rPr lang="cy-GB" b="1" dirty="0"/>
              <a:t>Ysglyfaethwr</a:t>
            </a:r>
            <a:r>
              <a:rPr lang="en-GB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523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D5B40-E8A2-6A43-A6C1-D66DF8AA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Adeiladu cadwyn fwyd dynol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64673-27D1-0344-B319-16D98D987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1512168"/>
          </a:xfrm>
        </p:spPr>
        <p:txBody>
          <a:bodyPr/>
          <a:lstStyle/>
          <a:p>
            <a:r>
              <a:rPr lang="cy-GB" dirty="0"/>
              <a:t>Defnyddiwch y masgiau pethau byw i drefnu eich hunain yn gadwyn fwyd.</a:t>
            </a:r>
            <a:endParaRPr lang="en-GB" dirty="0"/>
          </a:p>
          <a:p>
            <a:r>
              <a:rPr lang="cy-GB" dirty="0"/>
              <a:t>Gwnewch yn siwr bod y saethau yn pwyntio i'r cyfeiriad cywir.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395C5-420D-204E-A53F-1AE52F9D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41D96D9-3255-604D-89E3-335347C4DE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05020">
            <a:off x="1133312" y="3532530"/>
            <a:ext cx="3327838" cy="234766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46A0B758-96A8-4B46-9163-0ADA2E05D0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65805">
            <a:off x="5018190" y="3499079"/>
            <a:ext cx="3328253" cy="23349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162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69BB1-E9F1-4048-9C84-81BE381CA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EDC0A-1F56-1B4E-B850-F3E3A9556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4813" indent="-404813">
              <a:buFont typeface="+mj-lt"/>
              <a:buAutoNum type="arabicPeriod"/>
            </a:pPr>
            <a:r>
              <a:rPr lang="cy-GB" dirty="0"/>
              <a:t>Defnyddiwch y templed i dynnu dwy neu dair cadwyn fwyd ychwanegol.</a:t>
            </a:r>
            <a:endParaRPr lang="en-GB" dirty="0"/>
          </a:p>
          <a:p>
            <a:pPr marL="404813" indent="-404813">
              <a:buFont typeface="+mj-lt"/>
              <a:buAutoNum type="arabicPeriod"/>
            </a:pPr>
            <a:r>
              <a:rPr lang="cy-GB" dirty="0"/>
              <a:t>Labelwch eich diagramau gydag enwau'r pethau byw.</a:t>
            </a:r>
            <a:endParaRPr lang="en-GB" dirty="0"/>
          </a:p>
          <a:p>
            <a:pPr marL="404813" indent="-404813">
              <a:buFont typeface="+mj-lt"/>
              <a:buAutoNum type="arabicPeriod"/>
            </a:pPr>
            <a:r>
              <a:rPr lang="cy-GB" dirty="0"/>
              <a:t>Ychwanegwch eich geirfa wyddonol newydd i'ch cadwyni bwyd a gwnewch allwedd i </a:t>
            </a:r>
            <a:br>
              <a:rPr lang="cy-GB" dirty="0"/>
            </a:br>
            <a:r>
              <a:rPr lang="cy-GB" dirty="0"/>
              <a:t>ddangos yr hyn y mae’r </a:t>
            </a:r>
            <a:br>
              <a:rPr lang="cy-GB" dirty="0"/>
            </a:br>
            <a:r>
              <a:rPr lang="cy-GB" dirty="0"/>
              <a:t>saethau'n ei gynrychioli.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3258C-311D-D64A-9338-25D293555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6C78E6E-B41B-ED41-8A38-815EAB417E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97782">
            <a:off x="5047676" y="3670152"/>
            <a:ext cx="3024336" cy="215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239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FEAD3-3B3B-4C49-ADCC-23917E33A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Dyfalwch pwy?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C77670-1884-CA49-948A-13208DCC3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1E76D8A-6E22-4347-8A8E-00452742C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6542" y="1565955"/>
            <a:ext cx="6485818" cy="459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971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BA01F-454F-554A-A6AA-DF92240CE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Yr Her!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6889-4A06-D744-9D18-E24340224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Eich her yw gweithio mewn grwpiau i sefydlu'ch busnes pizzeria Prydeinig eich hun!</a:t>
            </a:r>
            <a:endParaRPr lang="en-GB" dirty="0"/>
          </a:p>
          <a:p>
            <a:r>
              <a:rPr lang="cy-GB" dirty="0"/>
              <a:t>Trwy'r prosiect hwn byddwch yn </a:t>
            </a:r>
            <a:br>
              <a:rPr lang="cy-GB" dirty="0"/>
            </a:br>
            <a:r>
              <a:rPr lang="cy-GB" dirty="0"/>
              <a:t>dylunio ac yn gwneud eich pizzas </a:t>
            </a:r>
            <a:br>
              <a:rPr lang="cy-GB" dirty="0"/>
            </a:br>
            <a:r>
              <a:rPr lang="cy-GB" dirty="0"/>
              <a:t>eich hun ac yn eu gwerthu i </a:t>
            </a:r>
            <a:br>
              <a:rPr lang="cy-GB" dirty="0"/>
            </a:br>
            <a:r>
              <a:rPr lang="cy-GB" dirty="0"/>
              <a:t>gwsmeriaid o'ch pizzeria.</a:t>
            </a:r>
            <a:r>
              <a:rPr lang="en-GB" dirty="0"/>
              <a:t> </a:t>
            </a:r>
            <a:endParaRPr lang="cy-GB" b="1" dirty="0">
              <a:solidFill>
                <a:srgbClr val="E85803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D3E17E-8395-E041-9101-9B46E7ACA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A4FE58A-E62D-4E4A-AB75-B74E3AE512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8704" y="2996952"/>
            <a:ext cx="3771082" cy="27442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411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2325F-781B-B149-A62C-6A7AA7131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Enw i'r busnes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CFC6B-90DA-7040-87EB-90D3667BB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/>
              <a:t>Rydyn ni'n mynd i fod yn tyfu ein cynhwysion ein hunain i'w defnyddio i wneud ein pizzas blasus ar gyfer ein busnesau pizzeria Prydeinig ond yn gyntaf, mae angen i ni feddwl am enw i'r busnes.</a:t>
            </a:r>
          </a:p>
          <a:p>
            <a:r>
              <a:rPr lang="cy-GB"/>
              <a:t>Gweithiwch yn eich grwpiau </a:t>
            </a:r>
            <a:br>
              <a:rPr lang="cy-GB"/>
            </a:br>
            <a:r>
              <a:rPr lang="cy-GB"/>
              <a:t>i feddwl am enw i'ch busnes.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CDEB0-A7A5-304F-808D-812B32CCB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7139FCA-65A7-1742-9E6A-D5F27B810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068960"/>
            <a:ext cx="3973859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846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9F0DD-48FF-3E42-BBA6-02E42F37A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1224136"/>
          </a:xfrm>
        </p:spPr>
        <p:txBody>
          <a:bodyPr/>
          <a:lstStyle/>
          <a:p>
            <a:r>
              <a:rPr lang="cy-GB" dirty="0"/>
              <a:t>Allwch chi ddylunio logo ar gyfer eich pizzeria Prydeinig?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9C401B-2C11-6849-9C27-899307BF4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71BB35-4E0F-9A44-94B4-FA6F7EB3EE14}"/>
              </a:ext>
            </a:extLst>
          </p:cNvPr>
          <p:cNvGrpSpPr/>
          <p:nvPr/>
        </p:nvGrpSpPr>
        <p:grpSpPr>
          <a:xfrm>
            <a:off x="829843" y="2597356"/>
            <a:ext cx="7558581" cy="3382668"/>
            <a:chOff x="763745" y="2597356"/>
            <a:chExt cx="7558581" cy="3382668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1F909FFB-6ABD-F847-A31C-4E6D9F5224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4675"/>
            <a:stretch/>
          </p:blipFill>
          <p:spPr bwMode="auto">
            <a:xfrm>
              <a:off x="2219421" y="2597356"/>
              <a:ext cx="4731688" cy="338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EED8B01D-A79C-6D4D-A3F7-E847F85EEF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32968">
              <a:off x="763745" y="3843169"/>
              <a:ext cx="1485072" cy="89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D267E963-D44E-374E-B424-99DC234DC8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124218">
              <a:off x="6999071" y="3816148"/>
              <a:ext cx="1323255" cy="882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57319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7A4D6-763F-4B48-BBE4-29AD45406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O ble mae ein bwyd yn dod?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4C2245-4633-0844-A9C5-5AE6FEC8A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E6F2D5-BEF9-0645-AA8F-CDB2F90E64FD}"/>
              </a:ext>
            </a:extLst>
          </p:cNvPr>
          <p:cNvGrpSpPr/>
          <p:nvPr/>
        </p:nvGrpSpPr>
        <p:grpSpPr>
          <a:xfrm>
            <a:off x="684017" y="1810174"/>
            <a:ext cx="7908841" cy="4139106"/>
            <a:chOff x="684017" y="1951697"/>
            <a:chExt cx="7908841" cy="4139106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83851621-78CE-1547-988B-37ADA37953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017" y="2492896"/>
              <a:ext cx="2088232" cy="312946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6E533835-5F40-0F47-9472-D75B7F60544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541208" y="2330298"/>
              <a:ext cx="2051650" cy="32391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32A8771E-D739-454E-8AD9-C169E5FF6D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1951697"/>
              <a:ext cx="2572981" cy="171760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E8C103D3-A34F-894F-A9BC-A767199289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245" y="2492896"/>
              <a:ext cx="1753105" cy="2577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0879122A-008C-0C47-90B4-76A85FB1F9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8962" y="3669299"/>
              <a:ext cx="1671585" cy="24215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83597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21F3A-B783-C24A-ABE6-8F92174E8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Llysysydd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6F9AE-CD10-B341-83DF-EBC58F4A3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Anifail sydd yn bwyta planhigion yn unig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9A87D-FD13-FB47-B05A-61F61FE68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5E24C7-A143-6248-88B0-FA5E22570C13}"/>
              </a:ext>
            </a:extLst>
          </p:cNvPr>
          <p:cNvGrpSpPr/>
          <p:nvPr/>
        </p:nvGrpSpPr>
        <p:grpSpPr>
          <a:xfrm>
            <a:off x="917339" y="2534535"/>
            <a:ext cx="7687108" cy="3342737"/>
            <a:chOff x="917339" y="2534535"/>
            <a:chExt cx="7687108" cy="3342737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971047EA-BCB5-1B44-8DB3-ABA08EBC8C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491880" y="3484702"/>
              <a:ext cx="2655052" cy="239257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CF5E7FCE-2AD2-0148-9789-BD14754059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3" y="2534535"/>
              <a:ext cx="2376264" cy="237626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57706302-9251-3F4E-A873-CF5B0C9D26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17339" y="2947073"/>
              <a:ext cx="2537814" cy="196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7455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C74F2-4E30-B14F-9F96-A08BAC694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O ble mae ein bwyd yn dod?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583BE-EDF8-9D44-90FE-8E55B81E9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1E54BB5-63F8-BA42-8064-AF4DFFEEA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253111" cy="21546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458C18DD-4E77-FC45-88C4-768E829FB4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869988" y="3618844"/>
            <a:ext cx="2674629" cy="21509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38E296C-68CC-E645-8A76-744FBB423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175197" cy="21089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C1B4454B-D2B8-484E-908C-EA1FF3AA9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3789040"/>
            <a:ext cx="2699792" cy="19831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461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E40C9-B896-9D4E-93A3-BE654D402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Cigysydd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6FC91-0C43-CE41-8B3A-F33FB9805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792088"/>
          </a:xfrm>
        </p:spPr>
        <p:txBody>
          <a:bodyPr/>
          <a:lstStyle/>
          <a:p>
            <a:r>
              <a:rPr lang="cy-GB" dirty="0"/>
              <a:t>Anifail sydd yn bwyta anifeiliaid eraill yn unig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7AE50-F131-B348-9D1C-5CC590A4C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8E0B1C-5557-F546-9DF1-C7D52ADA244F}"/>
              </a:ext>
            </a:extLst>
          </p:cNvPr>
          <p:cNvGrpSpPr/>
          <p:nvPr/>
        </p:nvGrpSpPr>
        <p:grpSpPr>
          <a:xfrm>
            <a:off x="656703" y="2708920"/>
            <a:ext cx="7731721" cy="3146273"/>
            <a:chOff x="759127" y="2993057"/>
            <a:chExt cx="7023905" cy="2858241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5A3F5D2F-9EDA-1F45-BE75-7C56FFF1F6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11960" y="3239440"/>
              <a:ext cx="1147433" cy="2365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92716AB6-C0BE-8042-AB90-D02A4CC760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28184" y="2993057"/>
              <a:ext cx="1554848" cy="285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F95DCA89-1443-A24A-8E68-14BA49EEDC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9127" y="3494624"/>
              <a:ext cx="3139547" cy="2110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10204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EAFBB-A9A5-E34E-8B4C-3964B2CC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Hollysydd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D399-1FBA-1D4C-8D94-E6429ABE1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648072"/>
          </a:xfrm>
        </p:spPr>
        <p:txBody>
          <a:bodyPr/>
          <a:lstStyle/>
          <a:p>
            <a:r>
              <a:rPr lang="cy-GB" dirty="0"/>
              <a:t>Anifail sydd yn bwyta planhigion ac anifeiliaid eraill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6C44-DB99-D743-9670-CAB9B0D17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99DFA7D-3610-FF4B-8DD1-8B81602311B2}"/>
              </a:ext>
            </a:extLst>
          </p:cNvPr>
          <p:cNvGrpSpPr/>
          <p:nvPr/>
        </p:nvGrpSpPr>
        <p:grpSpPr>
          <a:xfrm>
            <a:off x="681973" y="2492896"/>
            <a:ext cx="7706451" cy="3391852"/>
            <a:chOff x="617700" y="2405384"/>
            <a:chExt cx="7706451" cy="3391852"/>
          </a:xfrm>
        </p:grpSpPr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E7415795-4116-0543-BE6B-5D2176215D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17700" y="4463791"/>
              <a:ext cx="2171466" cy="993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F21181DE-D3A2-4C4E-A140-46BE300698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7864" y="2405384"/>
              <a:ext cx="2586287" cy="3391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935D876A-1BE8-584C-AA67-7AFB9B1668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15816" y="3356992"/>
              <a:ext cx="3042759" cy="2063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6353139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1655</TotalTime>
  <Words>317</Words>
  <Application>Microsoft Macintosh PowerPoint</Application>
  <PresentationFormat>On-screen Show (4:3)</PresentationFormat>
  <Paragraphs>49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1_Office Theme</vt:lpstr>
      <vt:lpstr>Cam 1: Cyflwyniad – Cadwynau Bwyd </vt:lpstr>
      <vt:lpstr>Yr Her!</vt:lpstr>
      <vt:lpstr>Enw i'r busnes</vt:lpstr>
      <vt:lpstr>Allwch chi ddylunio logo ar gyfer eich pizzeria Prydeinig? </vt:lpstr>
      <vt:lpstr>O ble mae ein bwyd yn dod? </vt:lpstr>
      <vt:lpstr>Llysysydd</vt:lpstr>
      <vt:lpstr>O ble mae ein bwyd yn dod?</vt:lpstr>
      <vt:lpstr>Cigysydd</vt:lpstr>
      <vt:lpstr>Hollysydd</vt:lpstr>
      <vt:lpstr>Cefnogi ffermwyr a  thyfwyr Prydain</vt:lpstr>
      <vt:lpstr>Cadwynau bwyd</vt:lpstr>
      <vt:lpstr>Cadwynau bwyd</vt:lpstr>
      <vt:lpstr>Adeiladu cadwyn fwyd dynol</vt:lpstr>
      <vt:lpstr>Eich tasgau</vt:lpstr>
      <vt:lpstr>Dyfalwch pwy?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231</cp:revision>
  <dcterms:created xsi:type="dcterms:W3CDTF">2019-10-23T13:59:40Z</dcterms:created>
  <dcterms:modified xsi:type="dcterms:W3CDTF">2020-09-24T10:47:48Z</dcterms:modified>
</cp:coreProperties>
</file>