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447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239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920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80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298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985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10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289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243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775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526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432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589240"/>
            <a:ext cx="9144000" cy="2119536"/>
          </a:xfrm>
        </p:spPr>
        <p:txBody>
          <a:bodyPr/>
          <a:lstStyle/>
          <a:p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Stage </a:t>
            </a:r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6: Calculating profit</a:t>
            </a:r>
            <a:endParaRPr lang="en-GB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230" y="908720"/>
            <a:ext cx="6258265" cy="473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98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323528" y="332656"/>
            <a:ext cx="8568952" cy="6048672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548680"/>
            <a:ext cx="7992888" cy="32316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Learning Objectives: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Tahoma" panose="020B0604030504040204" pitchFamily="34" charset="0"/>
              </a:rPr>
              <a:t>To calculate profit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Tahoma" panose="020B0604030504040204" pitchFamily="34" charset="0"/>
              </a:rPr>
              <a:t>To solve multi-step problems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000" dirty="0">
                <a:solidFill>
                  <a:prstClr val="black"/>
                </a:solidFill>
                <a:latin typeface="Tahoma" panose="020B0604030504040204" pitchFamily="34" charset="0"/>
              </a:rPr>
              <a:t>Today, we are going to decide what price we will charge for our </a:t>
            </a:r>
            <a:r>
              <a:rPr lang="en-GB" sz="2000" dirty="0" smtClean="0">
                <a:solidFill>
                  <a:prstClr val="black"/>
                </a:solidFill>
                <a:latin typeface="Tahoma" panose="020B0604030504040204" pitchFamily="34" charset="0"/>
              </a:rPr>
              <a:t>restaurant dishes.</a:t>
            </a:r>
            <a:endParaRPr lang="en-GB" sz="20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000" dirty="0">
                <a:solidFill>
                  <a:srgbClr val="E85803"/>
                </a:solidFill>
                <a:latin typeface="Tahoma" panose="020B0604030504040204" pitchFamily="34" charset="0"/>
              </a:rPr>
              <a:t>What factors must we consider when deciding on a price?</a:t>
            </a:r>
          </a:p>
          <a:p>
            <a:pPr algn="ctr"/>
            <a:endParaRPr lang="en-GB" sz="20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000" dirty="0">
                <a:solidFill>
                  <a:prstClr val="black"/>
                </a:solidFill>
                <a:latin typeface="Tahoma" panose="020B0604030504040204" pitchFamily="34" charset="0"/>
              </a:rPr>
              <a:t>Talk to your business group.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374" y="3888900"/>
            <a:ext cx="3959931" cy="258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6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18457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052736"/>
            <a:ext cx="7272808" cy="43704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Look at your recipe to find out the number of portions of your dish that you can </a:t>
            </a:r>
            <a:r>
              <a:rPr lang="en-GB" sz="2400" dirty="0" smtClean="0">
                <a:solidFill>
                  <a:srgbClr val="E85803"/>
                </a:solidFill>
                <a:latin typeface="Tahoma" panose="020B0604030504040204" pitchFamily="34" charset="0"/>
              </a:rPr>
              <a:t>make. </a:t>
            </a:r>
            <a:endParaRPr lang="en-GB" sz="2400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rgbClr val="FF0000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We will use this information to work out the cost per unit.</a:t>
            </a:r>
          </a:p>
          <a:p>
            <a:pPr algn="ctr"/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 </a:t>
            </a:r>
          </a:p>
          <a:p>
            <a:pPr algn="ctr"/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Your cost per unit is </a:t>
            </a:r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how much each portion will cost to make.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To calculate the cost per unit, you divide your </a:t>
            </a:r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total cost</a:t>
            </a:r>
            <a:r>
              <a:rPr lang="en-GB" sz="2400" dirty="0">
                <a:solidFill>
                  <a:srgbClr val="FF3399"/>
                </a:solidFill>
                <a:latin typeface="Tahoma" panose="020B0604030504040204" pitchFamily="34" charset="0"/>
              </a:rPr>
              <a:t> </a:t>
            </a: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by the number of </a:t>
            </a:r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portions</a:t>
            </a:r>
            <a:r>
              <a:rPr lang="en-GB" sz="2400" dirty="0">
                <a:solidFill>
                  <a:srgbClr val="4F81BD"/>
                </a:solidFill>
                <a:latin typeface="Tahoma" panose="020B0604030504040204" pitchFamily="34" charset="0"/>
              </a:rPr>
              <a:t> </a:t>
            </a: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that you can make.</a:t>
            </a:r>
          </a:p>
          <a:p>
            <a:pPr algn="ctr"/>
            <a:endParaRPr lang="en-GB" sz="14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546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328592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50760" y="908720"/>
            <a:ext cx="7056784" cy="58785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Breakeven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If you sell all of your </a:t>
            </a:r>
            <a:r>
              <a:rPr lang="en-GB" sz="2400" dirty="0" smtClean="0">
                <a:solidFill>
                  <a:prstClr val="black"/>
                </a:solidFill>
                <a:latin typeface="Tahoma" panose="020B0604030504040204" pitchFamily="34" charset="0"/>
              </a:rPr>
              <a:t>portions </a:t>
            </a: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for the cost per unit (how much it cost to make them) then you will have made enough money to cover your costs; this is called your </a:t>
            </a:r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break even point. </a:t>
            </a: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Selling your products at this price means you will neither gain nor lose money.</a:t>
            </a:r>
          </a:p>
          <a:p>
            <a:pPr algn="ctr"/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However, for your farm restaurant business to be successful, you need to make a profit</a:t>
            </a:r>
            <a:r>
              <a:rPr lang="en-GB" sz="2400" dirty="0">
                <a:solidFill>
                  <a:srgbClr val="4F81BD"/>
                </a:solidFill>
                <a:latin typeface="Tahoma" panose="020B0604030504040204" pitchFamily="34" charset="0"/>
              </a:rPr>
              <a:t>.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What is profit?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346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18457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50760" y="908720"/>
            <a:ext cx="705678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Profit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54716" y="1598640"/>
            <a:ext cx="7848872" cy="41044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r>
              <a:rPr lang="en-GB" sz="2000" dirty="0" smtClean="0">
                <a:solidFill>
                  <a:prstClr val="black"/>
                </a:solidFill>
                <a:latin typeface="Tahoma" panose="020B0604030504040204" pitchFamily="34" charset="0"/>
              </a:rPr>
              <a:t>Your profit is </a:t>
            </a:r>
            <a:r>
              <a:rPr lang="en-GB" sz="2000" b="1" dirty="0" smtClean="0">
                <a:solidFill>
                  <a:prstClr val="black"/>
                </a:solidFill>
                <a:latin typeface="Tahoma" panose="020B0604030504040204" pitchFamily="34" charset="0"/>
              </a:rPr>
              <a:t>how much money you have made from selling your products </a:t>
            </a:r>
            <a:r>
              <a:rPr lang="en-GB" sz="2000" dirty="0" smtClean="0">
                <a:solidFill>
                  <a:prstClr val="black"/>
                </a:solidFill>
                <a:latin typeface="Tahoma" panose="020B0604030504040204" pitchFamily="34" charset="0"/>
              </a:rPr>
              <a:t>after you have taken away the total cost of buying their ingredients.</a:t>
            </a:r>
          </a:p>
          <a:p>
            <a:endParaRPr lang="en-GB" sz="1800" dirty="0" smtClean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r>
              <a:rPr lang="en-GB" sz="2800" dirty="0" smtClean="0">
                <a:solidFill>
                  <a:srgbClr val="E85803"/>
                </a:solidFill>
                <a:latin typeface="Tahoma" panose="020B0604030504040204" pitchFamily="34" charset="0"/>
              </a:rPr>
              <a:t>Profit= selling price – ingredients cost</a:t>
            </a:r>
          </a:p>
          <a:p>
            <a:endParaRPr lang="en-GB" sz="2800" dirty="0" smtClean="0">
              <a:solidFill>
                <a:srgbClr val="7030A0"/>
              </a:solidFill>
              <a:latin typeface="Tahoma" panose="020B0604030504040204" pitchFamily="34" charset="0"/>
            </a:endParaRPr>
          </a:p>
          <a:p>
            <a:endParaRPr lang="en-GB" sz="2800" dirty="0" smtClean="0">
              <a:solidFill>
                <a:srgbClr val="FF3399"/>
              </a:solidFill>
              <a:latin typeface="Tahoma" panose="020B0604030504040204" pitchFamily="34" charset="0"/>
            </a:endParaRPr>
          </a:p>
          <a:p>
            <a:endParaRPr lang="en-GB" sz="2800" dirty="0" smtClean="0">
              <a:solidFill>
                <a:srgbClr val="FF3399"/>
              </a:solidFill>
              <a:latin typeface="Tahoma" panose="020B060403050404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951778" y="3789040"/>
            <a:ext cx="360040" cy="509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475656" y="4291488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</a:rPr>
              <a:t>How much money you make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5832098" y="3789040"/>
            <a:ext cx="144016" cy="4276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60032" y="4221221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</a:rPr>
              <a:t>How much your ingredients cost</a:t>
            </a:r>
          </a:p>
        </p:txBody>
      </p:sp>
      <p:sp>
        <p:nvSpPr>
          <p:cNvPr id="11" name="Explosion 2 10"/>
          <p:cNvSpPr/>
          <p:nvPr/>
        </p:nvSpPr>
        <p:spPr>
          <a:xfrm rot="749807">
            <a:off x="-245831" y="999872"/>
            <a:ext cx="9649967" cy="557833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06068" y="3128613"/>
            <a:ext cx="515231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prstClr val="white"/>
                </a:solidFill>
                <a:latin typeface="Tahoma" panose="020B0604030504040204" pitchFamily="34" charset="0"/>
              </a:rPr>
              <a:t>For example:</a:t>
            </a:r>
          </a:p>
          <a:p>
            <a:pPr algn="ctr"/>
            <a:r>
              <a:rPr lang="en-GB" dirty="0">
                <a:solidFill>
                  <a:prstClr val="white"/>
                </a:solidFill>
                <a:latin typeface="Tahoma" panose="020B0604030504040204" pitchFamily="34" charset="0"/>
              </a:rPr>
              <a:t>If it costs </a:t>
            </a:r>
            <a:r>
              <a:rPr lang="en-GB" dirty="0" smtClean="0">
                <a:solidFill>
                  <a:prstClr val="white"/>
                </a:solidFill>
                <a:latin typeface="Tahoma" panose="020B0604030504040204" pitchFamily="34" charset="0"/>
              </a:rPr>
              <a:t>50p </a:t>
            </a:r>
            <a:r>
              <a:rPr lang="en-GB" dirty="0">
                <a:solidFill>
                  <a:prstClr val="white"/>
                </a:solidFill>
                <a:latin typeface="Tahoma" panose="020B0604030504040204" pitchFamily="34" charset="0"/>
              </a:rPr>
              <a:t>to make one </a:t>
            </a:r>
            <a:r>
              <a:rPr lang="en-GB" dirty="0" smtClean="0">
                <a:solidFill>
                  <a:prstClr val="white"/>
                </a:solidFill>
                <a:latin typeface="Tahoma" panose="020B0604030504040204" pitchFamily="34" charset="0"/>
              </a:rPr>
              <a:t>portion, </a:t>
            </a:r>
            <a:r>
              <a:rPr lang="en-GB" dirty="0">
                <a:solidFill>
                  <a:prstClr val="white"/>
                </a:solidFill>
                <a:latin typeface="Tahoma" panose="020B0604030504040204" pitchFamily="34" charset="0"/>
              </a:rPr>
              <a:t>how much do I need to sell it for in order to make a profit?</a:t>
            </a:r>
          </a:p>
          <a:p>
            <a:pPr algn="ctr"/>
            <a:endParaRPr lang="en-GB" dirty="0">
              <a:solidFill>
                <a:prstClr val="white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>
                <a:solidFill>
                  <a:prstClr val="white"/>
                </a:solidFill>
                <a:latin typeface="Tahoma" panose="020B0604030504040204" pitchFamily="34" charset="0"/>
              </a:rPr>
              <a:t>How much profit will I make if I sell my </a:t>
            </a:r>
            <a:r>
              <a:rPr lang="en-GB" dirty="0" smtClean="0">
                <a:solidFill>
                  <a:prstClr val="white"/>
                </a:solidFill>
                <a:latin typeface="Tahoma" panose="020B0604030504040204" pitchFamily="34" charset="0"/>
              </a:rPr>
              <a:t>dish </a:t>
            </a:r>
            <a:r>
              <a:rPr lang="en-GB" dirty="0">
                <a:solidFill>
                  <a:prstClr val="white"/>
                </a:solidFill>
                <a:latin typeface="Tahoma" panose="020B0604030504040204" pitchFamily="34" charset="0"/>
              </a:rPr>
              <a:t>for </a:t>
            </a:r>
            <a:r>
              <a:rPr lang="en-GB" dirty="0" smtClean="0">
                <a:solidFill>
                  <a:prstClr val="white"/>
                </a:solidFill>
                <a:latin typeface="Tahoma" panose="020B0604030504040204" pitchFamily="34" charset="0"/>
              </a:rPr>
              <a:t>75p</a:t>
            </a:r>
            <a:r>
              <a:rPr lang="en-GB" dirty="0">
                <a:solidFill>
                  <a:prstClr val="white"/>
                </a:solidFill>
                <a:latin typeface="Tahoma" panose="020B0604030504040204" pitchFamily="34" charset="0"/>
              </a:rPr>
              <a:t>?</a:t>
            </a:r>
          </a:p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5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18457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0616" y="1124744"/>
            <a:ext cx="705678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Deciding on a selling price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060616" y="1988840"/>
            <a:ext cx="7111784" cy="37142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Use </a:t>
            </a:r>
            <a:r>
              <a:rPr lang="en-GB" sz="2400" dirty="0" smtClean="0">
                <a:solidFill>
                  <a:prstClr val="black"/>
                </a:solidFill>
                <a:latin typeface="Tahoma" panose="020B0604030504040204" pitchFamily="34" charset="0"/>
              </a:rPr>
              <a:t>the restaurant </a:t>
            </a: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websites to research the price of you competitors’ </a:t>
            </a:r>
            <a:r>
              <a:rPr lang="en-GB" sz="2400" dirty="0" smtClean="0">
                <a:solidFill>
                  <a:prstClr val="black"/>
                </a:solidFill>
                <a:latin typeface="Tahoma" panose="020B0604030504040204" pitchFamily="34" charset="0"/>
              </a:rPr>
              <a:t>dishes</a:t>
            </a: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.</a:t>
            </a:r>
          </a:p>
          <a:p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Decide on a price for your </a:t>
            </a:r>
            <a:r>
              <a:rPr lang="en-GB" sz="2400" dirty="0" smtClean="0">
                <a:solidFill>
                  <a:prstClr val="black"/>
                </a:solidFill>
                <a:latin typeface="Tahoma" panose="020B0604030504040204" pitchFamily="34" charset="0"/>
              </a:rPr>
              <a:t>dish. </a:t>
            </a:r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Ensure you charge enough to make a profit but not so much that your customers will take their business elsewhere!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140" y="4941168"/>
            <a:ext cx="1452949" cy="1635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043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908720"/>
            <a:ext cx="8194608" cy="518457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50760" y="1052736"/>
            <a:ext cx="7056784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Calculating your profit per unit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24440" y="2376175"/>
            <a:ext cx="7409672" cy="3528392"/>
          </a:xfrm>
          <a:prstGeom prst="rect">
            <a:avLst/>
          </a:prstGeom>
          <a:solidFill>
            <a:srgbClr val="FFFFFF">
              <a:alpha val="87059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dirty="0" smtClean="0">
                <a:solidFill>
                  <a:prstClr val="black"/>
                </a:solidFill>
                <a:latin typeface="Tahoma" panose="020B0604030504040204" pitchFamily="34" charset="0"/>
              </a:rPr>
              <a:t>Calculate how much profit you will make on each portion of product that you sell.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800" dirty="0" smtClean="0">
              <a:solidFill>
                <a:srgbClr val="7030A0"/>
              </a:solidFill>
              <a:latin typeface="Tahoma" panose="020B060403050404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sz="20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Profit per unit= </a:t>
            </a:r>
            <a:r>
              <a:rPr lang="en-GB" sz="2000" b="1" dirty="0" smtClean="0">
                <a:solidFill>
                  <a:prstClr val="black"/>
                </a:solidFill>
                <a:latin typeface="Tahoma" panose="020B0604030504040204" pitchFamily="34" charset="0"/>
              </a:rPr>
              <a:t>selling price per unit - cost per unit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800" dirty="0" smtClean="0">
              <a:solidFill>
                <a:srgbClr val="7030A0"/>
              </a:solidFill>
              <a:latin typeface="Tahoma" panose="020B060403050404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800" dirty="0" smtClean="0">
              <a:solidFill>
                <a:srgbClr val="FF3399"/>
              </a:solidFill>
              <a:latin typeface="Tahoma" panose="020B060403050404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800" dirty="0" smtClean="0">
              <a:solidFill>
                <a:srgbClr val="FF3399"/>
              </a:solidFill>
              <a:latin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4437112"/>
            <a:ext cx="2098147" cy="92333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kern="0" dirty="0">
                <a:solidFill>
                  <a:prstClr val="black"/>
                </a:solidFill>
                <a:latin typeface="Tahoma" panose="020B0604030504040204" pitchFamily="34" charset="0"/>
              </a:rPr>
              <a:t>The price each customer will pay for their </a:t>
            </a:r>
            <a:r>
              <a:rPr lang="en-GB" kern="0" dirty="0" smtClean="0">
                <a:solidFill>
                  <a:prstClr val="black"/>
                </a:solidFill>
                <a:latin typeface="Tahoma" panose="020B0604030504040204" pitchFamily="34" charset="0"/>
              </a:rPr>
              <a:t>dish</a:t>
            </a:r>
            <a:endParaRPr lang="en-GB" kern="0" dirty="0">
              <a:solidFill>
                <a:prstClr val="black"/>
              </a:solidFill>
              <a:latin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35965" y="4540700"/>
            <a:ext cx="2098147" cy="92333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kern="0" dirty="0">
                <a:solidFill>
                  <a:prstClr val="black"/>
                </a:solidFill>
                <a:latin typeface="Tahoma" panose="020B0604030504040204" pitchFamily="34" charset="0"/>
              </a:rPr>
              <a:t>How much each </a:t>
            </a:r>
            <a:r>
              <a:rPr lang="en-GB" kern="0" dirty="0" smtClean="0">
                <a:solidFill>
                  <a:prstClr val="black"/>
                </a:solidFill>
                <a:latin typeface="Tahoma" panose="020B0604030504040204" pitchFamily="34" charset="0"/>
              </a:rPr>
              <a:t>dish </a:t>
            </a:r>
            <a:r>
              <a:rPr lang="en-GB" kern="0" dirty="0">
                <a:solidFill>
                  <a:prstClr val="black"/>
                </a:solidFill>
                <a:latin typeface="Tahoma" panose="020B0604030504040204" pitchFamily="34" charset="0"/>
              </a:rPr>
              <a:t>costs you to make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572088" y="4236526"/>
            <a:ext cx="559664" cy="401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>
          <a:xfrm flipH="1" flipV="1">
            <a:off x="6552221" y="4170062"/>
            <a:ext cx="216024" cy="401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sp>
        <p:nvSpPr>
          <p:cNvPr id="16" name="Explosion 2 15"/>
          <p:cNvSpPr/>
          <p:nvPr/>
        </p:nvSpPr>
        <p:spPr>
          <a:xfrm rot="749807">
            <a:off x="-51347" y="1238621"/>
            <a:ext cx="9649967" cy="557833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59734" y="2852023"/>
            <a:ext cx="432048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prstClr val="white"/>
                </a:solidFill>
                <a:latin typeface="Tahoma" panose="020B0604030504040204" pitchFamily="34" charset="0"/>
              </a:rPr>
              <a:t>For example:</a:t>
            </a:r>
          </a:p>
          <a:p>
            <a:pPr algn="ctr"/>
            <a:r>
              <a:rPr lang="en-GB" dirty="0">
                <a:solidFill>
                  <a:prstClr val="white"/>
                </a:solidFill>
                <a:latin typeface="Tahoma" panose="020B0604030504040204" pitchFamily="34" charset="0"/>
              </a:rPr>
              <a:t>If it costs </a:t>
            </a:r>
            <a:r>
              <a:rPr lang="en-GB" dirty="0" smtClean="0">
                <a:solidFill>
                  <a:prstClr val="white"/>
                </a:solidFill>
                <a:latin typeface="Tahoma" panose="020B0604030504040204" pitchFamily="34" charset="0"/>
              </a:rPr>
              <a:t>70p </a:t>
            </a:r>
            <a:r>
              <a:rPr lang="en-GB" dirty="0">
                <a:solidFill>
                  <a:prstClr val="white"/>
                </a:solidFill>
                <a:latin typeface="Tahoma" panose="020B0604030504040204" pitchFamily="34" charset="0"/>
              </a:rPr>
              <a:t>to make one </a:t>
            </a:r>
            <a:r>
              <a:rPr lang="en-GB" dirty="0" smtClean="0">
                <a:solidFill>
                  <a:prstClr val="white"/>
                </a:solidFill>
                <a:latin typeface="Tahoma" panose="020B0604030504040204" pitchFamily="34" charset="0"/>
              </a:rPr>
              <a:t>portion, </a:t>
            </a:r>
            <a:r>
              <a:rPr lang="en-GB" dirty="0">
                <a:solidFill>
                  <a:prstClr val="white"/>
                </a:solidFill>
                <a:latin typeface="Tahoma" panose="020B0604030504040204" pitchFamily="34" charset="0"/>
              </a:rPr>
              <a:t>how much profit will I make if I sell each one for </a:t>
            </a:r>
            <a:r>
              <a:rPr lang="en-GB" dirty="0" smtClean="0">
                <a:solidFill>
                  <a:prstClr val="white"/>
                </a:solidFill>
                <a:latin typeface="Tahoma" panose="020B0604030504040204" pitchFamily="34" charset="0"/>
              </a:rPr>
              <a:t>80p</a:t>
            </a:r>
            <a:r>
              <a:rPr lang="en-GB" dirty="0">
                <a:solidFill>
                  <a:prstClr val="white"/>
                </a:solidFill>
                <a:latin typeface="Tahoma" panose="020B0604030504040204" pitchFamily="34" charset="0"/>
              </a:rPr>
              <a:t>?</a:t>
            </a:r>
          </a:p>
          <a:p>
            <a:pPr algn="ctr"/>
            <a:endParaRPr lang="en-GB" dirty="0">
              <a:solidFill>
                <a:prstClr val="white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>
                <a:solidFill>
                  <a:prstClr val="white"/>
                </a:solidFill>
                <a:latin typeface="Tahoma" panose="020B0604030504040204" pitchFamily="34" charset="0"/>
              </a:rPr>
              <a:t>How much profit will I make if I sell one tortilla for </a:t>
            </a:r>
            <a:r>
              <a:rPr lang="en-GB" dirty="0" smtClean="0">
                <a:solidFill>
                  <a:prstClr val="white"/>
                </a:solidFill>
                <a:latin typeface="Tahoma" panose="020B0604030504040204" pitchFamily="34" charset="0"/>
              </a:rPr>
              <a:t>55p </a:t>
            </a:r>
            <a:r>
              <a:rPr lang="en-GB" dirty="0">
                <a:solidFill>
                  <a:prstClr val="white"/>
                </a:solidFill>
                <a:latin typeface="Tahoma" panose="020B0604030504040204" pitchFamily="34" charset="0"/>
              </a:rPr>
              <a:t>?</a:t>
            </a:r>
          </a:p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76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18457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2308" y="1231885"/>
            <a:ext cx="755368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E85803"/>
                </a:solidFill>
                <a:latin typeface="Tahoma" panose="020B0604030504040204" pitchFamily="34" charset="0"/>
              </a:rPr>
              <a:t>Calculating your expected total profit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87000" y="2433374"/>
            <a:ext cx="7445676" cy="3101470"/>
          </a:xfrm>
          <a:prstGeom prst="rect">
            <a:avLst/>
          </a:prstGeom>
          <a:solidFill>
            <a:srgbClr val="FFFFFF">
              <a:alpha val="87059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How much profit will you make if you sell all </a:t>
            </a:r>
            <a:r>
              <a:rPr lang="en-GB" sz="2400" dirty="0" smtClean="0">
                <a:solidFill>
                  <a:prstClr val="black"/>
                </a:solidFill>
                <a:latin typeface="Tahoma" panose="020B0604030504040204" pitchFamily="34" charset="0"/>
              </a:rPr>
              <a:t>your portions </a:t>
            </a:r>
            <a:r>
              <a:rPr lang="en-GB" sz="2400" dirty="0">
                <a:solidFill>
                  <a:prstClr val="black"/>
                </a:solidFill>
                <a:latin typeface="Tahoma" panose="020B0604030504040204" pitchFamily="34" charset="0"/>
              </a:rPr>
              <a:t>for the price you have decided on?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400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rgbClr val="E85803"/>
                </a:solidFill>
                <a:latin typeface="Tahoma" panose="020B0604030504040204" pitchFamily="34" charset="0"/>
              </a:rPr>
              <a:t>Total Profit= </a:t>
            </a:r>
            <a:r>
              <a:rPr lang="en-GB" sz="2000" b="1" dirty="0">
                <a:solidFill>
                  <a:prstClr val="black"/>
                </a:solidFill>
                <a:latin typeface="Tahoma" panose="020B0604030504040204" pitchFamily="34" charset="0"/>
              </a:rPr>
              <a:t>profit per unit x number </a:t>
            </a:r>
            <a:r>
              <a:rPr lang="en-GB" sz="2000" b="1" dirty="0" smtClean="0">
                <a:solidFill>
                  <a:prstClr val="black"/>
                </a:solidFill>
                <a:latin typeface="Tahoma" panose="020B0604030504040204" pitchFamily="34" charset="0"/>
              </a:rPr>
              <a:t>of portions sold </a:t>
            </a:r>
            <a:endParaRPr lang="en-GB" sz="2000" b="1" dirty="0">
              <a:solidFill>
                <a:prstClr val="black"/>
              </a:solidFill>
              <a:latin typeface="Tahoma" panose="020B0604030504040204" pitchFamily="34" charset="0"/>
            </a:endParaRPr>
          </a:p>
        </p:txBody>
      </p:sp>
      <p:sp>
        <p:nvSpPr>
          <p:cNvPr id="12" name="Explosion 2 11"/>
          <p:cNvSpPr/>
          <p:nvPr/>
        </p:nvSpPr>
        <p:spPr>
          <a:xfrm rot="749807">
            <a:off x="246161" y="806573"/>
            <a:ext cx="9649967" cy="557833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45171" y="2586001"/>
            <a:ext cx="532859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prstClr val="white"/>
                </a:solidFill>
                <a:latin typeface="Tahoma" panose="020B0604030504040204" pitchFamily="34" charset="0"/>
              </a:rPr>
              <a:t>For example:</a:t>
            </a:r>
          </a:p>
          <a:p>
            <a:pPr algn="ctr"/>
            <a:r>
              <a:rPr lang="en-GB" dirty="0">
                <a:solidFill>
                  <a:prstClr val="white"/>
                </a:solidFill>
                <a:latin typeface="Tahoma" panose="020B0604030504040204" pitchFamily="34" charset="0"/>
              </a:rPr>
              <a:t>If I make </a:t>
            </a:r>
            <a:r>
              <a:rPr lang="en-GB" dirty="0" smtClean="0">
                <a:solidFill>
                  <a:prstClr val="white"/>
                </a:solidFill>
                <a:latin typeface="Tahoma" panose="020B0604030504040204" pitchFamily="34" charset="0"/>
              </a:rPr>
              <a:t>30p </a:t>
            </a:r>
            <a:r>
              <a:rPr lang="en-GB" dirty="0">
                <a:solidFill>
                  <a:prstClr val="white"/>
                </a:solidFill>
                <a:latin typeface="Tahoma" panose="020B0604030504040204" pitchFamily="34" charset="0"/>
              </a:rPr>
              <a:t>profit per </a:t>
            </a:r>
            <a:r>
              <a:rPr lang="en-GB" dirty="0" smtClean="0">
                <a:solidFill>
                  <a:prstClr val="white"/>
                </a:solidFill>
                <a:latin typeface="Tahoma" panose="020B0604030504040204" pitchFamily="34" charset="0"/>
              </a:rPr>
              <a:t>portion </a:t>
            </a:r>
            <a:r>
              <a:rPr lang="en-GB" dirty="0">
                <a:solidFill>
                  <a:prstClr val="white"/>
                </a:solidFill>
                <a:latin typeface="Tahoma" panose="020B0604030504040204" pitchFamily="34" charset="0"/>
              </a:rPr>
              <a:t>and I sell 24 </a:t>
            </a:r>
            <a:r>
              <a:rPr lang="en-GB" dirty="0" smtClean="0">
                <a:solidFill>
                  <a:prstClr val="white"/>
                </a:solidFill>
                <a:latin typeface="Tahoma" panose="020B0604030504040204" pitchFamily="34" charset="0"/>
              </a:rPr>
              <a:t>portions</a:t>
            </a:r>
            <a:r>
              <a:rPr lang="en-GB" dirty="0">
                <a:solidFill>
                  <a:prstClr val="white"/>
                </a:solidFill>
                <a:latin typeface="Tahoma" panose="020B0604030504040204" pitchFamily="34" charset="0"/>
              </a:rPr>
              <a:t>, how much profit will I make?</a:t>
            </a:r>
          </a:p>
          <a:p>
            <a:pPr algn="ctr"/>
            <a:endParaRPr lang="en-GB" dirty="0">
              <a:solidFill>
                <a:prstClr val="white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>
                <a:solidFill>
                  <a:prstClr val="white"/>
                </a:solidFill>
                <a:latin typeface="Tahoma" panose="020B0604030504040204" pitchFamily="34" charset="0"/>
              </a:rPr>
              <a:t>What if I sell </a:t>
            </a:r>
            <a:r>
              <a:rPr lang="en-GB" dirty="0" smtClean="0">
                <a:solidFill>
                  <a:prstClr val="white"/>
                </a:solidFill>
                <a:latin typeface="Tahoma" panose="020B0604030504040204" pitchFamily="34" charset="0"/>
              </a:rPr>
              <a:t>53 portions</a:t>
            </a:r>
            <a:r>
              <a:rPr lang="en-GB" dirty="0">
                <a:solidFill>
                  <a:prstClr val="white"/>
                </a:solidFill>
                <a:latin typeface="Tahoma" panose="020B0604030504040204" pitchFamily="34" charset="0"/>
              </a:rPr>
              <a:t>?</a:t>
            </a:r>
          </a:p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82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980728"/>
            <a:ext cx="8194608" cy="547260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8732" y="1124744"/>
            <a:ext cx="7560840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Running an ethical business</a:t>
            </a:r>
          </a:p>
          <a:p>
            <a:pPr algn="ctr"/>
            <a:endParaRPr lang="en-GB" dirty="0">
              <a:solidFill>
                <a:srgbClr val="FF0000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</a:rPr>
              <a:t>As business owners, who do we need to make sure we treat fairly? Talk to your business group.</a:t>
            </a:r>
          </a:p>
          <a:p>
            <a:pPr algn="ctr"/>
            <a:endParaRPr lang="en-GB" dirty="0">
              <a:solidFill>
                <a:prstClr val="black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>
                <a:solidFill>
                  <a:prstClr val="black"/>
                </a:solidFill>
                <a:latin typeface="Tahoma" panose="020B0604030504040204" pitchFamily="34" charset="0"/>
              </a:rPr>
              <a:t>In addition to ensuring our business makes a profit, we need to make sure that our suppliers are paid a fair price whilst not charging our consumers too much money.</a:t>
            </a:r>
          </a:p>
          <a:p>
            <a:pPr algn="ctr"/>
            <a:endParaRPr lang="en-GB" dirty="0">
              <a:solidFill>
                <a:srgbClr val="FF3399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3200" b="1" dirty="0">
                <a:solidFill>
                  <a:srgbClr val="E85803"/>
                </a:solidFill>
                <a:latin typeface="Tahoma" panose="020B0604030504040204" pitchFamily="34" charset="0"/>
              </a:rPr>
              <a:t>Why?</a:t>
            </a:r>
            <a:endParaRPr lang="en-GB" sz="1400" b="1" dirty="0">
              <a:solidFill>
                <a:srgbClr val="E85803"/>
              </a:solidFill>
              <a:latin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968" y="4528493"/>
            <a:ext cx="3312368" cy="1659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88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546</Words>
  <Application>Microsoft Office PowerPoint</Application>
  <PresentationFormat>On-screen Show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Jennie Devine</dc:creator>
  <cp:lastModifiedBy>Jennie Devine</cp:lastModifiedBy>
  <cp:revision>5</cp:revision>
  <dcterms:created xsi:type="dcterms:W3CDTF">2019-08-02T08:45:15Z</dcterms:created>
  <dcterms:modified xsi:type="dcterms:W3CDTF">2019-09-11T14:24:33Z</dcterms:modified>
</cp:coreProperties>
</file>