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75" r:id="rId3"/>
    <p:sldId id="287" r:id="rId4"/>
    <p:sldId id="295" r:id="rId5"/>
    <p:sldId id="304" r:id="rId6"/>
    <p:sldId id="306" r:id="rId7"/>
    <p:sldId id="305" r:id="rId8"/>
    <p:sldId id="307" r:id="rId9"/>
    <p:sldId id="288" r:id="rId10"/>
    <p:sldId id="289" r:id="rId11"/>
    <p:sldId id="308" r:id="rId12"/>
    <p:sldId id="309" r:id="rId13"/>
    <p:sldId id="310" r:id="rId14"/>
    <p:sldId id="311" r:id="rId15"/>
    <p:sldId id="312" r:id="rId16"/>
    <p:sldId id="313" r:id="rId17"/>
    <p:sldId id="29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803"/>
    <a:srgbClr val="F5DE3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928E9A-947C-4D8E-9B83-D6CC267356BF}" type="datetimeFigureOut">
              <a:rPr lang="en-GB" smtClean="0"/>
              <a:t>19/06/2020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7F6DF4-31BE-4F35-8181-1A38D60EE214}" type="slidenum">
              <a:rPr lang="en-GB" smtClean="0"/>
              <a:t>‹#›</a:t>
            </a:fld>
            <a:endParaRPr lang="en-GB"/>
          </a:p>
        </p:txBody>
      </p:sp>
    </p:spTree>
    <p:extLst>
      <p:ext uri="{BB962C8B-B14F-4D97-AF65-F5344CB8AC3E}">
        <p14:creationId xmlns:p14="http://schemas.microsoft.com/office/powerpoint/2010/main" val="259230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Eating fruit and vegetables that are grown in Britain is one way that we can care for the environment because it reduces how far the food has to travel to reach our plates. This reduces the need for transport, reducing air pollution.</a:t>
            </a:r>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9</a:t>
            </a:fld>
            <a:endParaRPr lang="en-GB"/>
          </a:p>
        </p:txBody>
      </p:sp>
    </p:spTree>
    <p:extLst>
      <p:ext uri="{BB962C8B-B14F-4D97-AF65-F5344CB8AC3E}">
        <p14:creationId xmlns:p14="http://schemas.microsoft.com/office/powerpoint/2010/main" val="4220120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Tahoma" panose="020B0604030504040204" pitchFamily="34" charset="0"/>
                <a:ea typeface="Tahoma" panose="020B0604030504040204" pitchFamily="34" charset="0"/>
                <a:cs typeface="Tahoma" panose="020B0604030504040204" pitchFamily="34" charset="0"/>
              </a:rPr>
              <a:t>Wheat is a variety of grass. Farmers sow wheat seeds to grow wheat plants. When the wheat is ready, the grains of wheat are taken off the stalk and ground up to make flour.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Tahoma" panose="020B0604030504040204" pitchFamily="34" charset="0"/>
                <a:ea typeface="Tahoma" panose="020B0604030504040204" pitchFamily="34" charset="0"/>
                <a:cs typeface="Tahoma" panose="020B0604030504040204" pitchFamily="34" charset="0"/>
              </a:rPr>
              <a:t>The part of the wheat plant that we don’t eat is called the stalk and this can be turned into straw and used as animal bedding.</a:t>
            </a:r>
            <a:endParaRPr lang="en-GB" sz="1200" dirty="0" smtClean="0">
              <a:latin typeface="Tahoma" panose="020B0604030504040204" pitchFamily="34" charset="0"/>
              <a:ea typeface="Tahoma" panose="020B0604030504040204" pitchFamily="34" charset="0"/>
              <a:cs typeface="Tahoma" panose="020B0604030504040204" pitchFamily="34" charset="0"/>
            </a:endParaRPr>
          </a:p>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11</a:t>
            </a:fld>
            <a:endParaRPr lang="en-GB"/>
          </a:p>
        </p:txBody>
      </p:sp>
    </p:spTree>
    <p:extLst>
      <p:ext uri="{BB962C8B-B14F-4D97-AF65-F5344CB8AC3E}">
        <p14:creationId xmlns:p14="http://schemas.microsoft.com/office/powerpoint/2010/main" val="257850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12</a:t>
            </a:fld>
            <a:endParaRPr lang="en-GB"/>
          </a:p>
        </p:txBody>
      </p:sp>
    </p:spTree>
    <p:extLst>
      <p:ext uri="{BB962C8B-B14F-4D97-AF65-F5344CB8AC3E}">
        <p14:creationId xmlns:p14="http://schemas.microsoft.com/office/powerpoint/2010/main" val="2578504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13</a:t>
            </a:fld>
            <a:endParaRPr lang="en-GB"/>
          </a:p>
        </p:txBody>
      </p:sp>
    </p:spTree>
    <p:extLst>
      <p:ext uri="{BB962C8B-B14F-4D97-AF65-F5344CB8AC3E}">
        <p14:creationId xmlns:p14="http://schemas.microsoft.com/office/powerpoint/2010/main" val="257850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14</a:t>
            </a:fld>
            <a:endParaRPr lang="en-GB"/>
          </a:p>
        </p:txBody>
      </p:sp>
    </p:spTree>
    <p:extLst>
      <p:ext uri="{BB962C8B-B14F-4D97-AF65-F5344CB8AC3E}">
        <p14:creationId xmlns:p14="http://schemas.microsoft.com/office/powerpoint/2010/main" val="2578504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15</a:t>
            </a:fld>
            <a:endParaRPr lang="en-GB"/>
          </a:p>
        </p:txBody>
      </p:sp>
    </p:spTree>
    <p:extLst>
      <p:ext uri="{BB962C8B-B14F-4D97-AF65-F5344CB8AC3E}">
        <p14:creationId xmlns:p14="http://schemas.microsoft.com/office/powerpoint/2010/main" val="2578504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7F6DF4-31BE-4F35-8181-1A38D60EE214}" type="slidenum">
              <a:rPr lang="en-GB" smtClean="0"/>
              <a:t>16</a:t>
            </a:fld>
            <a:endParaRPr lang="en-GB"/>
          </a:p>
        </p:txBody>
      </p:sp>
    </p:spTree>
    <p:extLst>
      <p:ext uri="{BB962C8B-B14F-4D97-AF65-F5344CB8AC3E}">
        <p14:creationId xmlns:p14="http://schemas.microsoft.com/office/powerpoint/2010/main" val="2578504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6203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461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040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83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7557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5561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316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580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244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701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73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6/19/2020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2172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youtube.com/watch?v=mRdavbBf2Gs&amp;feature=emb_title"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451" y="5661248"/>
            <a:ext cx="9144000" cy="2119536"/>
          </a:xfrm>
        </p:spPr>
        <p:txBody>
          <a:bodyPr/>
          <a:lstStyle/>
          <a:p>
            <a:r>
              <a:rPr lang="en-GB" sz="2400" b="1" dirty="0" smtClean="0">
                <a:solidFill>
                  <a:schemeClr val="bg1"/>
                </a:solidFill>
                <a:latin typeface="Tahoma" panose="020B0604030504040204" pitchFamily="34" charset="0"/>
              </a:rPr>
              <a:t>Stage 2: Growing our ingredients</a:t>
            </a:r>
            <a:endParaRPr lang="en-GB" sz="2400" b="1" dirty="0">
              <a:solidFill>
                <a:schemeClr val="bg1"/>
              </a:solidFill>
              <a:latin typeface="Tahoma" panose="020B0604030504040204" pitchFamily="34" charset="0"/>
            </a:endParaRPr>
          </a:p>
          <a:p>
            <a:r>
              <a:rPr lang="en-GB" dirty="0" smtClean="0">
                <a:solidFill>
                  <a:schemeClr val="bg1"/>
                </a:solidFill>
                <a:latin typeface="Tahoma" panose="020B0604030504040204" pitchFamily="34" charset="0"/>
              </a:rPr>
              <a:t> </a:t>
            </a:r>
            <a:endParaRPr lang="en-GB" dirty="0">
              <a:solidFill>
                <a:schemeClr val="bg1"/>
              </a:solidFill>
              <a:latin typeface="Tahoma" panose="020B0604030504040204" pitchFamily="34" charset="0"/>
            </a:endParaRPr>
          </a:p>
        </p:txBody>
      </p:sp>
      <p:sp>
        <p:nvSpPr>
          <p:cNvPr id="4" name="Title 3"/>
          <p:cNvSpPr>
            <a:spLocks noGrp="1"/>
          </p:cNvSpPr>
          <p:nvPr>
            <p:ph type="ctrTitle"/>
          </p:nvPr>
        </p:nvSpPr>
        <p:spPr/>
        <p:txBody>
          <a:bodyPr/>
          <a:lstStyle/>
          <a:p>
            <a:endParaRPr lang="en-GB"/>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0230" y="908720"/>
            <a:ext cx="6258265" cy="4737140"/>
          </a:xfrm>
          <a:prstGeom prst="rect">
            <a:avLst/>
          </a:prstGeom>
        </p:spPr>
      </p:pic>
    </p:spTree>
    <p:extLst>
      <p:ext uri="{BB962C8B-B14F-4D97-AF65-F5344CB8AC3E}">
        <p14:creationId xmlns:p14="http://schemas.microsoft.com/office/powerpoint/2010/main" val="3613342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54461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2492990"/>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How do we make pizza?</a:t>
            </a:r>
            <a:endParaRPr lang="en-GB" sz="32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400" dirty="0">
                <a:latin typeface="Tahoma" panose="020B0604030504040204" pitchFamily="34" charset="0"/>
                <a:ea typeface="Tahoma" panose="020B0604030504040204" pitchFamily="34" charset="0"/>
                <a:cs typeface="Tahoma" panose="020B0604030504040204" pitchFamily="34" charset="0"/>
              </a:rPr>
              <a:t>W</a:t>
            </a:r>
            <a:r>
              <a:rPr lang="en-US" sz="2400" dirty="0" smtClean="0">
                <a:latin typeface="Tahoma" panose="020B0604030504040204" pitchFamily="34" charset="0"/>
                <a:ea typeface="Tahoma" panose="020B0604030504040204" pitchFamily="34" charset="0"/>
                <a:cs typeface="Tahoma" panose="020B0604030504040204" pitchFamily="34" charset="0"/>
              </a:rPr>
              <a:t>e </a:t>
            </a:r>
            <a:r>
              <a:rPr lang="en-US" sz="2400" dirty="0">
                <a:latin typeface="Tahoma" panose="020B0604030504040204" pitchFamily="34" charset="0"/>
                <a:ea typeface="Tahoma" panose="020B0604030504040204" pitchFamily="34" charset="0"/>
                <a:cs typeface="Tahoma" panose="020B0604030504040204" pitchFamily="34" charset="0"/>
              </a:rPr>
              <a:t>are going to use our new learning to grow our own ingredients for our pizzeria business.</a:t>
            </a:r>
            <a:endParaRPr lang="en-GB" sz="2400" dirty="0">
              <a:latin typeface="Tahoma" panose="020B0604030504040204" pitchFamily="34" charset="0"/>
              <a:ea typeface="Tahoma" panose="020B0604030504040204" pitchFamily="34" charset="0"/>
              <a:cs typeface="Tahoma" panose="020B0604030504040204" pitchFamily="34" charset="0"/>
            </a:endParaRPr>
          </a:p>
          <a:p>
            <a:pPr algn="ctr"/>
            <a:r>
              <a:rPr lang="en-US"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What ingredients do we </a:t>
            </a:r>
            <a:r>
              <a:rPr lang="en-US" sz="2400" dirty="0">
                <a:solidFill>
                  <a:srgbClr val="E85803"/>
                </a:solidFill>
                <a:latin typeface="Tahoma" panose="020B0604030504040204" pitchFamily="34" charset="0"/>
                <a:ea typeface="Tahoma" panose="020B0604030504040204" pitchFamily="34" charset="0"/>
                <a:cs typeface="Tahoma" panose="020B0604030504040204" pitchFamily="34" charset="0"/>
              </a:rPr>
              <a:t>need to grow to make </a:t>
            </a:r>
            <a:r>
              <a:rPr lang="en-US"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pizza?</a:t>
            </a:r>
            <a:endPar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algn="ct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120"/>
          <a:stretch/>
        </p:blipFill>
        <p:spPr bwMode="auto">
          <a:xfrm>
            <a:off x="2267744" y="3158359"/>
            <a:ext cx="4302223" cy="315597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3800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395536" y="620688"/>
            <a:ext cx="8352928" cy="564815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2554545"/>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The base</a:t>
            </a:r>
            <a:endParaRPr lang="en-GB" sz="32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T</a:t>
            </a:r>
            <a:r>
              <a:rPr lang="en-US" sz="2000" dirty="0" smtClean="0">
                <a:latin typeface="Tahoma" panose="020B0604030504040204" pitchFamily="34" charset="0"/>
                <a:ea typeface="Tahoma" panose="020B0604030504040204" pitchFamily="34" charset="0"/>
                <a:cs typeface="Tahoma" panose="020B0604030504040204" pitchFamily="34" charset="0"/>
              </a:rPr>
              <a:t>he </a:t>
            </a:r>
            <a:r>
              <a:rPr lang="en-US" sz="2000" dirty="0">
                <a:latin typeface="Tahoma" panose="020B0604030504040204" pitchFamily="34" charset="0"/>
                <a:ea typeface="Tahoma" panose="020B0604030504040204" pitchFamily="34" charset="0"/>
                <a:cs typeface="Tahoma" panose="020B0604030504040204" pitchFamily="34" charset="0"/>
              </a:rPr>
              <a:t>base of a pizza is made from a type of bread. </a:t>
            </a:r>
            <a:endParaRPr lang="en-US" sz="2000" dirty="0" smtClean="0">
              <a:latin typeface="Tahoma" panose="020B0604030504040204" pitchFamily="34" charset="0"/>
              <a:ea typeface="Tahoma" panose="020B0604030504040204" pitchFamily="34" charset="0"/>
              <a:cs typeface="Tahoma" panose="020B0604030504040204" pitchFamily="34" charset="0"/>
            </a:endParaRPr>
          </a:p>
          <a:p>
            <a:pPr lvl="0" algn="ctr"/>
            <a:r>
              <a:rPr lang="en-US" sz="2000" dirty="0" smtClean="0">
                <a:solidFill>
                  <a:srgbClr val="E85803"/>
                </a:solidFill>
                <a:latin typeface="Tahoma" panose="020B0604030504040204" pitchFamily="34" charset="0"/>
                <a:ea typeface="Tahoma" panose="020B0604030504040204" pitchFamily="34" charset="0"/>
                <a:cs typeface="Tahoma" panose="020B0604030504040204" pitchFamily="34" charset="0"/>
              </a:rPr>
              <a:t>What are the ingredients in bread?</a:t>
            </a:r>
            <a:endParaRPr lang="en-GB" sz="20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Flour is the main ingredient of bread. We can make flour from wheat.</a:t>
            </a:r>
            <a:endParaRPr lang="en-GB" sz="2000" dirty="0">
              <a:latin typeface="Tahoma" panose="020B0604030504040204" pitchFamily="34" charset="0"/>
              <a:ea typeface="Tahoma" panose="020B0604030504040204" pitchFamily="34" charset="0"/>
              <a:cs typeface="Tahoma" panose="020B0604030504040204" pitchFamily="34" charset="0"/>
            </a:endParaRPr>
          </a:p>
          <a:p>
            <a:pPr lvl="0" algn="ctr"/>
            <a:r>
              <a:rPr lang="en-US" sz="2000" dirty="0" smtClean="0">
                <a:latin typeface="Tahoma" panose="020B0604030504040204" pitchFamily="34" charset="0"/>
                <a:ea typeface="Tahoma" panose="020B0604030504040204" pitchFamily="34" charset="0"/>
                <a:cs typeface="Tahoma" panose="020B0604030504040204" pitchFamily="34" charset="0"/>
              </a:rPr>
              <a:t>We </a:t>
            </a:r>
            <a:r>
              <a:rPr lang="en-US" sz="2000" dirty="0">
                <a:latin typeface="Tahoma" panose="020B0604030504040204" pitchFamily="34" charset="0"/>
                <a:ea typeface="Tahoma" panose="020B0604030504040204" pitchFamily="34" charset="0"/>
                <a:cs typeface="Tahoma" panose="020B0604030504040204" pitchFamily="34" charset="0"/>
              </a:rPr>
              <a:t>will be growing </a:t>
            </a:r>
            <a:r>
              <a:rPr lang="en-US" sz="2000" dirty="0" smtClean="0">
                <a:latin typeface="Tahoma" panose="020B0604030504040204" pitchFamily="34" charset="0"/>
                <a:ea typeface="Tahoma" panose="020B0604030504040204" pitchFamily="34" charset="0"/>
                <a:cs typeface="Tahoma" panose="020B0604030504040204" pitchFamily="34" charset="0"/>
              </a:rPr>
              <a:t>our </a:t>
            </a:r>
            <a:r>
              <a:rPr lang="en-US" sz="2000" dirty="0">
                <a:latin typeface="Tahoma" panose="020B0604030504040204" pitchFamily="34" charset="0"/>
                <a:ea typeface="Tahoma" panose="020B0604030504040204" pitchFamily="34" charset="0"/>
                <a:cs typeface="Tahoma" panose="020B0604030504040204" pitchFamily="34" charset="0"/>
              </a:rPr>
              <a:t>own wheat plant.</a:t>
            </a:r>
            <a:endParaRPr lang="en-GB" sz="2000" dirty="0">
              <a:latin typeface="Tahoma" panose="020B0604030504040204" pitchFamily="34" charset="0"/>
              <a:ea typeface="Tahoma" panose="020B0604030504040204" pitchFamily="34" charset="0"/>
              <a:cs typeface="Tahoma" panose="020B0604030504040204" pitchFamily="34" charset="0"/>
            </a:endParaRPr>
          </a:p>
          <a:p>
            <a:pPr algn="ct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2103" y="3402228"/>
            <a:ext cx="2699792" cy="286122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3" y="3686507"/>
            <a:ext cx="2682552" cy="1783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5828" r="16948"/>
          <a:stretch/>
        </p:blipFill>
        <p:spPr bwMode="auto">
          <a:xfrm>
            <a:off x="5971090" y="3934019"/>
            <a:ext cx="2267744" cy="180842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212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2092881"/>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The sauce</a:t>
            </a:r>
          </a:p>
          <a:p>
            <a:pPr algn="ctr"/>
            <a:endParaRPr lang="en-GB" sz="10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smtClean="0">
                <a:latin typeface="Tahoma" panose="020B0604030504040204" pitchFamily="34" charset="0"/>
                <a:ea typeface="Tahoma" panose="020B0604030504040204" pitchFamily="34" charset="0"/>
                <a:cs typeface="Tahoma" panose="020B0604030504040204" pitchFamily="34" charset="0"/>
              </a:rPr>
              <a:t>Can you name </a:t>
            </a:r>
            <a:r>
              <a:rPr lang="en-US" sz="2000" dirty="0">
                <a:latin typeface="Tahoma" panose="020B0604030504040204" pitchFamily="34" charset="0"/>
                <a:ea typeface="Tahoma" panose="020B0604030504040204" pitchFamily="34" charset="0"/>
                <a:cs typeface="Tahoma" panose="020B0604030504040204" pitchFamily="34" charset="0"/>
              </a:rPr>
              <a:t>any of the ingredients in pizza </a:t>
            </a:r>
            <a:r>
              <a:rPr lang="en-US" sz="2000" dirty="0" smtClean="0">
                <a:latin typeface="Tahoma" panose="020B0604030504040204" pitchFamily="34" charset="0"/>
                <a:ea typeface="Tahoma" panose="020B0604030504040204" pitchFamily="34" charset="0"/>
                <a:cs typeface="Tahoma" panose="020B0604030504040204" pitchFamily="34" charset="0"/>
              </a:rPr>
              <a:t>sauce?</a:t>
            </a:r>
            <a:endParaRPr lang="en-GB" sz="2000" dirty="0">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P</a:t>
            </a:r>
            <a:r>
              <a:rPr lang="en-US" sz="2000" dirty="0" smtClean="0">
                <a:latin typeface="Tahoma" panose="020B0604030504040204" pitchFamily="34" charset="0"/>
                <a:ea typeface="Tahoma" panose="020B0604030504040204" pitchFamily="34" charset="0"/>
                <a:cs typeface="Tahoma" panose="020B0604030504040204" pitchFamily="34" charset="0"/>
              </a:rPr>
              <a:t>izza </a:t>
            </a:r>
            <a:r>
              <a:rPr lang="en-US" sz="2000" dirty="0">
                <a:latin typeface="Tahoma" panose="020B0604030504040204" pitchFamily="34" charset="0"/>
                <a:ea typeface="Tahoma" panose="020B0604030504040204" pitchFamily="34" charset="0"/>
                <a:cs typeface="Tahoma" panose="020B0604030504040204" pitchFamily="34" charset="0"/>
              </a:rPr>
              <a:t>sauce can be made using </a:t>
            </a:r>
            <a:r>
              <a:rPr lang="en-US" sz="2000" b="1" dirty="0">
                <a:latin typeface="Tahoma" panose="020B0604030504040204" pitchFamily="34" charset="0"/>
                <a:ea typeface="Tahoma" panose="020B0604030504040204" pitchFamily="34" charset="0"/>
                <a:cs typeface="Tahoma" panose="020B0604030504040204" pitchFamily="34" charset="0"/>
              </a:rPr>
              <a:t>tomatoes</a:t>
            </a:r>
            <a:r>
              <a:rPr lang="en-US" sz="2000" dirty="0">
                <a:latin typeface="Tahoma" panose="020B0604030504040204" pitchFamily="34" charset="0"/>
                <a:ea typeface="Tahoma" panose="020B0604030504040204" pitchFamily="34" charset="0"/>
                <a:cs typeface="Tahoma" panose="020B0604030504040204" pitchFamily="34" charset="0"/>
              </a:rPr>
              <a:t> and </a:t>
            </a:r>
            <a:r>
              <a:rPr lang="en-US" sz="2000" b="1" dirty="0">
                <a:latin typeface="Tahoma" panose="020B0604030504040204" pitchFamily="34" charset="0"/>
                <a:ea typeface="Tahoma" panose="020B0604030504040204" pitchFamily="34" charset="0"/>
                <a:cs typeface="Tahoma" panose="020B0604030504040204" pitchFamily="34" charset="0"/>
              </a:rPr>
              <a:t>basil leaves </a:t>
            </a:r>
            <a:r>
              <a:rPr lang="en-US" sz="2000" dirty="0">
                <a:latin typeface="Tahoma" panose="020B0604030504040204" pitchFamily="34" charset="0"/>
                <a:ea typeface="Tahoma" panose="020B0604030504040204" pitchFamily="34" charset="0"/>
                <a:cs typeface="Tahoma" panose="020B0604030504040204" pitchFamily="34" charset="0"/>
              </a:rPr>
              <a:t>and we can grow these from seeds.</a:t>
            </a:r>
            <a:endParaRPr lang="en-GB" sz="2000" dirty="0">
              <a:latin typeface="Tahoma" panose="020B0604030504040204" pitchFamily="34" charset="0"/>
              <a:ea typeface="Tahoma" panose="020B0604030504040204" pitchFamily="34" charset="0"/>
              <a:cs typeface="Tahoma" panose="020B0604030504040204" pitchFamily="34" charset="0"/>
            </a:endParaRPr>
          </a:p>
          <a:p>
            <a:pPr algn="ct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0309" y="3063736"/>
            <a:ext cx="4063380" cy="27089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292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1384995"/>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Toppings</a:t>
            </a:r>
          </a:p>
          <a:p>
            <a:pPr algn="ctr"/>
            <a:endParaRPr lang="en-GB" sz="11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W</a:t>
            </a:r>
            <a:r>
              <a:rPr lang="en-US" sz="2000" dirty="0" smtClean="0">
                <a:latin typeface="Tahoma" panose="020B0604030504040204" pitchFamily="34" charset="0"/>
                <a:ea typeface="Tahoma" panose="020B0604030504040204" pitchFamily="34" charset="0"/>
                <a:cs typeface="Tahoma" panose="020B0604030504040204" pitchFamily="34" charset="0"/>
              </a:rPr>
              <a:t>hat are your favorite </a:t>
            </a:r>
            <a:r>
              <a:rPr lang="en-US" sz="2000" dirty="0">
                <a:latin typeface="Tahoma" panose="020B0604030504040204" pitchFamily="34" charset="0"/>
                <a:ea typeface="Tahoma" panose="020B0604030504040204" pitchFamily="34" charset="0"/>
                <a:cs typeface="Tahoma" panose="020B0604030504040204" pitchFamily="34" charset="0"/>
              </a:rPr>
              <a:t>pizza </a:t>
            </a:r>
            <a:r>
              <a:rPr lang="en-US" sz="2000" dirty="0" smtClean="0">
                <a:latin typeface="Tahoma" panose="020B0604030504040204" pitchFamily="34" charset="0"/>
                <a:ea typeface="Tahoma" panose="020B0604030504040204" pitchFamily="34" charset="0"/>
                <a:cs typeface="Tahoma" panose="020B0604030504040204" pitchFamily="34" charset="0"/>
              </a:rPr>
              <a:t>toppings? Do you know where they come from? </a:t>
            </a: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H="1" flipV="1">
            <a:off x="3059831" y="2204864"/>
            <a:ext cx="3024335" cy="403244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9748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2277547"/>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Cheese</a:t>
            </a:r>
          </a:p>
          <a:p>
            <a:pPr algn="ctr"/>
            <a:endParaRPr lang="en-GB" sz="10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The final essential ingredient that </a:t>
            </a:r>
            <a:r>
              <a:rPr lang="en-US" sz="2000" dirty="0" smtClean="0">
                <a:latin typeface="Tahoma" panose="020B0604030504040204" pitchFamily="34" charset="0"/>
                <a:ea typeface="Tahoma" panose="020B0604030504040204" pitchFamily="34" charset="0"/>
                <a:cs typeface="Tahoma" panose="020B0604030504040204" pitchFamily="34" charset="0"/>
              </a:rPr>
              <a:t>we </a:t>
            </a:r>
            <a:r>
              <a:rPr lang="en-US" sz="2000" dirty="0">
                <a:latin typeface="Tahoma" panose="020B0604030504040204" pitchFamily="34" charset="0"/>
                <a:ea typeface="Tahoma" panose="020B0604030504040204" pitchFamily="34" charset="0"/>
                <a:cs typeface="Tahoma" panose="020B0604030504040204" pitchFamily="34" charset="0"/>
              </a:rPr>
              <a:t>will use for </a:t>
            </a:r>
            <a:r>
              <a:rPr lang="en-US" sz="2000" dirty="0" smtClean="0">
                <a:latin typeface="Tahoma" panose="020B0604030504040204" pitchFamily="34" charset="0"/>
                <a:ea typeface="Tahoma" panose="020B0604030504040204" pitchFamily="34" charset="0"/>
                <a:cs typeface="Tahoma" panose="020B0604030504040204" pitchFamily="34" charset="0"/>
              </a:rPr>
              <a:t>our </a:t>
            </a:r>
            <a:r>
              <a:rPr lang="en-US" sz="2000" dirty="0">
                <a:latin typeface="Tahoma" panose="020B0604030504040204" pitchFamily="34" charset="0"/>
                <a:ea typeface="Tahoma" panose="020B0604030504040204" pitchFamily="34" charset="0"/>
                <a:cs typeface="Tahoma" panose="020B0604030504040204" pitchFamily="34" charset="0"/>
              </a:rPr>
              <a:t>pizzas is cheese. </a:t>
            </a:r>
            <a:endParaRPr lang="en-GB" sz="2000" dirty="0">
              <a:latin typeface="Tahoma" panose="020B0604030504040204" pitchFamily="34" charset="0"/>
              <a:ea typeface="Tahoma" panose="020B0604030504040204" pitchFamily="34" charset="0"/>
              <a:cs typeface="Tahoma" panose="020B0604030504040204" pitchFamily="34" charset="0"/>
            </a:endParaRPr>
          </a:p>
          <a:p>
            <a:pPr lvl="0" algn="ctr"/>
            <a:r>
              <a:rPr lang="en-US" sz="2000" dirty="0">
                <a:latin typeface="Tahoma" panose="020B0604030504040204" pitchFamily="34" charset="0"/>
                <a:ea typeface="Tahoma" panose="020B0604030504040204" pitchFamily="34" charset="0"/>
                <a:cs typeface="Tahoma" panose="020B0604030504040204" pitchFamily="34" charset="0"/>
              </a:rPr>
              <a:t>Cheese is a dairy product which means it is made using </a:t>
            </a:r>
            <a:r>
              <a:rPr lang="en-US" sz="2000" dirty="0" smtClean="0">
                <a:latin typeface="Tahoma" panose="020B0604030504040204" pitchFamily="34" charset="0"/>
                <a:ea typeface="Tahoma" panose="020B0604030504040204" pitchFamily="34" charset="0"/>
                <a:cs typeface="Tahoma" panose="020B0604030504040204" pitchFamily="34" charset="0"/>
              </a:rPr>
              <a:t>milk.</a:t>
            </a:r>
          </a:p>
          <a:p>
            <a:pPr lvl="0" algn="ctr"/>
            <a:endParaRPr lang="en-US" sz="2000" dirty="0" smtClean="0">
              <a:latin typeface="Tahoma" panose="020B0604030504040204" pitchFamily="34" charset="0"/>
              <a:ea typeface="Tahoma" panose="020B0604030504040204" pitchFamily="34" charset="0"/>
              <a:cs typeface="Tahoma" panose="020B0604030504040204" pitchFamily="34" charset="0"/>
            </a:endParaRPr>
          </a:p>
          <a:p>
            <a:pPr lvl="0" algn="ctr"/>
            <a:r>
              <a:rPr lang="en-US" sz="2000" dirty="0" smtClean="0">
                <a:latin typeface="Tahoma" panose="020B0604030504040204" pitchFamily="34" charset="0"/>
                <a:ea typeface="Tahoma" panose="020B0604030504040204" pitchFamily="34" charset="0"/>
                <a:cs typeface="Tahoma" panose="020B0604030504040204" pitchFamily="34" charset="0"/>
              </a:rPr>
              <a:t>Where does milk come from?</a:t>
            </a:r>
            <a:endParaRPr lang="en-GB" sz="2000" dirty="0">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33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9487"/>
          <a:stretch/>
        </p:blipFill>
        <p:spPr bwMode="auto">
          <a:xfrm>
            <a:off x="3121911" y="3402291"/>
            <a:ext cx="2900176" cy="273751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17446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35595" y="1124744"/>
            <a:ext cx="7272808" cy="1354217"/>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Let’s plant some seeds!</a:t>
            </a:r>
          </a:p>
          <a:p>
            <a:pPr algn="ctr"/>
            <a:r>
              <a:rPr lang="en-US" sz="1000" dirty="0"/>
              <a:t> </a:t>
            </a:r>
          </a:p>
          <a:p>
            <a:pPr algn="ctr"/>
            <a:r>
              <a:rPr lang="en-US" sz="1000" dirty="0"/>
              <a:t> </a:t>
            </a:r>
            <a:r>
              <a:rPr lang="en-US" sz="2000" dirty="0" smtClean="0">
                <a:latin typeface="Tahoma" panose="020B0604030504040204" pitchFamily="34" charset="0"/>
                <a:ea typeface="Tahoma" panose="020B0604030504040204" pitchFamily="34" charset="0"/>
                <a:cs typeface="Tahoma" panose="020B0604030504040204" pitchFamily="34" charset="0"/>
              </a:rPr>
              <a:t>Where is the </a:t>
            </a:r>
            <a:r>
              <a:rPr lang="en-US" sz="2000" dirty="0">
                <a:latin typeface="Tahoma" panose="020B0604030504040204" pitchFamily="34" charset="0"/>
                <a:ea typeface="Tahoma" panose="020B0604030504040204" pitchFamily="34" charset="0"/>
                <a:cs typeface="Tahoma" panose="020B0604030504040204" pitchFamily="34" charset="0"/>
              </a:rPr>
              <a:t>best place in the classroom to keep </a:t>
            </a:r>
            <a:r>
              <a:rPr lang="en-US" sz="2000" dirty="0" smtClean="0">
                <a:latin typeface="Tahoma" panose="020B0604030504040204" pitchFamily="34" charset="0"/>
                <a:ea typeface="Tahoma" panose="020B0604030504040204" pitchFamily="34" charset="0"/>
                <a:cs typeface="Tahoma" panose="020B0604030504040204" pitchFamily="34" charset="0"/>
              </a:rPr>
              <a:t>our </a:t>
            </a:r>
            <a:r>
              <a:rPr lang="en-US" sz="2000" dirty="0">
                <a:latin typeface="Tahoma" panose="020B0604030504040204" pitchFamily="34" charset="0"/>
                <a:ea typeface="Tahoma" panose="020B0604030504040204" pitchFamily="34" charset="0"/>
                <a:cs typeface="Tahoma" panose="020B0604030504040204" pitchFamily="34" charset="0"/>
              </a:rPr>
              <a:t>plants to help them </a:t>
            </a:r>
            <a:r>
              <a:rPr lang="en-US" sz="2000" dirty="0" smtClean="0">
                <a:latin typeface="Tahoma" panose="020B0604030504040204" pitchFamily="34" charset="0"/>
                <a:ea typeface="Tahoma" panose="020B0604030504040204" pitchFamily="34" charset="0"/>
                <a:cs typeface="Tahoma" panose="020B0604030504040204" pitchFamily="34" charset="0"/>
              </a:rPr>
              <a:t>grow?</a:t>
            </a:r>
            <a:endParaRPr lang="en-GB" sz="2000" dirty="0">
              <a:solidFill>
                <a:srgbClr val="E85803"/>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4215" y="2780928"/>
            <a:ext cx="4135567" cy="276279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6441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40887" y="1556792"/>
            <a:ext cx="7272808" cy="1692771"/>
          </a:xfrm>
          <a:prstGeom prst="rect">
            <a:avLst/>
          </a:prstGeom>
          <a:noFill/>
          <a:ln>
            <a:noFill/>
          </a:ln>
        </p:spPr>
        <p:txBody>
          <a:bodyPr wrap="square" rtlCol="0">
            <a:spAutoFit/>
          </a:bodyPr>
          <a:lstStyle/>
          <a:p>
            <a:pPr algn="ctr"/>
            <a:r>
              <a:rPr lang="en-GB" sz="2800" b="1" dirty="0" smtClean="0">
                <a:solidFill>
                  <a:srgbClr val="E85803"/>
                </a:solidFill>
                <a:latin typeface="Tahoma" panose="020B0604030504040204" pitchFamily="34" charset="0"/>
              </a:rPr>
              <a:t>What have we learnt today that will help us look after our plant ingredients?</a:t>
            </a:r>
          </a:p>
          <a:p>
            <a:pPr algn="ctr"/>
            <a:r>
              <a:rPr lang="en-US" sz="1000" dirty="0"/>
              <a:t> </a:t>
            </a:r>
          </a:p>
          <a:p>
            <a:pPr algn="ctr"/>
            <a:r>
              <a:rPr lang="en-US" sz="1000" dirty="0"/>
              <a:t> </a:t>
            </a:r>
            <a:endParaRPr lang="en-GB" sz="2000" dirty="0">
              <a:solidFill>
                <a:srgbClr val="E85803"/>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3068960"/>
            <a:ext cx="4094145" cy="271733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3855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80727"/>
            <a:ext cx="8064895" cy="5112569"/>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xtBox 4"/>
          <p:cNvSpPr txBox="1"/>
          <p:nvPr/>
        </p:nvSpPr>
        <p:spPr>
          <a:xfrm>
            <a:off x="1061356" y="1456294"/>
            <a:ext cx="7272808" cy="2123658"/>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ea typeface="Tahoma" panose="020B0604030504040204" pitchFamily="34" charset="0"/>
                <a:cs typeface="Tahoma" panose="020B0604030504040204" pitchFamily="34" charset="0"/>
              </a:rPr>
              <a:t>The great ingredient race! </a:t>
            </a:r>
          </a:p>
          <a:p>
            <a:pPr algn="ctr"/>
            <a:endParaRPr lang="en-GB" sz="2800" b="1" dirty="0" smtClean="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sz="2000" dirty="0" smtClean="0">
                <a:latin typeface="Tahoma" panose="020B0604030504040204" pitchFamily="34" charset="0"/>
                <a:ea typeface="Tahoma" panose="020B0604030504040204" pitchFamily="34" charset="0"/>
                <a:cs typeface="Tahoma" panose="020B0604030504040204" pitchFamily="34" charset="0"/>
              </a:rPr>
              <a:t>You are going to be keeping an observation diary to record which of your ingredients is growing the most quickly.</a:t>
            </a: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algn="ctr"/>
            <a:endParaRPr lang="en-GB" sz="2800" dirty="0">
              <a:solidFill>
                <a:srgbClr val="FF0000"/>
              </a:solidFill>
              <a:latin typeface="Tahoma" panose="020B0604030504040204" pitchFamily="34" charset="0"/>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188640"/>
            <a:ext cx="1619672" cy="1225997"/>
          </a:xfrm>
          <a:prstGeom prst="rect">
            <a:avLst/>
          </a:prstGeom>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0513" y="3212976"/>
            <a:ext cx="3914493" cy="26096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5026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865596"/>
            <a:ext cx="8357366" cy="5299707"/>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904640" y="980728"/>
            <a:ext cx="7272808" cy="3231654"/>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What do plants need?</a:t>
            </a:r>
          </a:p>
          <a:p>
            <a:pPr algn="ctr"/>
            <a:endParaRPr lang="en-GB" sz="2000" dirty="0" smtClean="0">
              <a:latin typeface="Tahoma" panose="020B0604030504040204" pitchFamily="34" charset="0"/>
            </a:endParaRPr>
          </a:p>
          <a:p>
            <a:pPr lvl="0" algn="ctr"/>
            <a:r>
              <a:rPr lang="en-US" dirty="0">
                <a:latin typeface="Tahoma" panose="020B0604030504040204" pitchFamily="34" charset="0"/>
                <a:ea typeface="Tahoma" panose="020B0604030504040204" pitchFamily="34" charset="0"/>
                <a:cs typeface="Tahoma" panose="020B0604030504040204" pitchFamily="34" charset="0"/>
              </a:rPr>
              <a:t>J</a:t>
            </a:r>
            <a:r>
              <a:rPr lang="en-US" dirty="0" smtClean="0">
                <a:latin typeface="Tahoma" panose="020B0604030504040204" pitchFamily="34" charset="0"/>
                <a:ea typeface="Tahoma" panose="020B0604030504040204" pitchFamily="34" charset="0"/>
                <a:cs typeface="Tahoma" panose="020B0604030504040204" pitchFamily="34" charset="0"/>
              </a:rPr>
              <a:t>ust </a:t>
            </a:r>
            <a:r>
              <a:rPr lang="en-US" dirty="0">
                <a:latin typeface="Tahoma" panose="020B0604030504040204" pitchFamily="34" charset="0"/>
                <a:ea typeface="Tahoma" panose="020B0604030504040204" pitchFamily="34" charset="0"/>
                <a:cs typeface="Tahoma" panose="020B0604030504040204" pitchFamily="34" charset="0"/>
              </a:rPr>
              <a:t>like humans, plants need some things in order for them to grow and be healthy. </a:t>
            </a:r>
            <a:endParaRPr lang="en-US" dirty="0" smtClean="0">
              <a:latin typeface="Tahoma" panose="020B0604030504040204" pitchFamily="34" charset="0"/>
              <a:ea typeface="Tahoma" panose="020B0604030504040204" pitchFamily="34" charset="0"/>
              <a:cs typeface="Tahoma" panose="020B0604030504040204" pitchFamily="34" charset="0"/>
            </a:endParaRPr>
          </a:p>
          <a:p>
            <a:pPr lvl="0" algn="ctr"/>
            <a:r>
              <a:rPr lang="en-GB" b="1" dirty="0" smtClean="0">
                <a:solidFill>
                  <a:srgbClr val="E85803"/>
                </a:solidFill>
                <a:latin typeface="Tahoma" panose="020B0604030504040204" pitchFamily="34" charset="0"/>
                <a:ea typeface="Tahoma" panose="020B0604030504040204" pitchFamily="34" charset="0"/>
                <a:cs typeface="Tahoma" panose="020B0604030504040204" pitchFamily="34" charset="0"/>
              </a:rPr>
              <a:t>Can you think of any?</a:t>
            </a:r>
            <a:endParaRPr lang="en-GB" b="1"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US" dirty="0">
                <a:latin typeface="Tahoma" panose="020B0604030504040204" pitchFamily="34" charset="0"/>
                <a:ea typeface="Tahoma" panose="020B0604030504040204" pitchFamily="34" charset="0"/>
                <a:cs typeface="Tahoma" panose="020B0604030504040204" pitchFamily="34" charset="0"/>
              </a:rPr>
              <a:t>W</a:t>
            </a:r>
            <a:r>
              <a:rPr lang="en-US" dirty="0" smtClean="0">
                <a:latin typeface="Tahoma" panose="020B0604030504040204" pitchFamily="34" charset="0"/>
                <a:ea typeface="Tahoma" panose="020B0604030504040204" pitchFamily="34" charset="0"/>
                <a:cs typeface="Tahoma" panose="020B0604030504040204" pitchFamily="34" charset="0"/>
              </a:rPr>
              <a:t>e </a:t>
            </a:r>
            <a:r>
              <a:rPr lang="en-US" dirty="0">
                <a:latin typeface="Tahoma" panose="020B0604030504040204" pitchFamily="34" charset="0"/>
                <a:ea typeface="Tahoma" panose="020B0604030504040204" pitchFamily="34" charset="0"/>
                <a:cs typeface="Tahoma" panose="020B0604030504040204" pitchFamily="34" charset="0"/>
              </a:rPr>
              <a:t>are going to learn all about this so that we can grow all our own ingredients for our pizzeria businesses.</a:t>
            </a:r>
            <a:endParaRPr lang="en-GB" dirty="0">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chemeClr val="accent1"/>
              </a:solidFill>
              <a:latin typeface="Tahoma" panose="020B0604030504040204" pitchFamily="34" charset="0"/>
            </a:endParaRPr>
          </a:p>
          <a:p>
            <a:pPr algn="ctr"/>
            <a:endParaRPr lang="en-GB" dirty="0" smtClean="0">
              <a:solidFill>
                <a:schemeClr val="accent1"/>
              </a:solidFill>
              <a:latin typeface="Tahoma" panose="020B0604030504040204" pitchFamily="34" charset="0"/>
            </a:endParaRPr>
          </a:p>
          <a:p>
            <a:endParaRPr lang="en-GB"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153919"/>
            <a:ext cx="1619672" cy="1225997"/>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299"/>
          <a:stretch/>
        </p:blipFill>
        <p:spPr bwMode="auto">
          <a:xfrm>
            <a:off x="2852810" y="3515450"/>
            <a:ext cx="3376468" cy="252122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90628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476672"/>
            <a:ext cx="8064895"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91617" y="1253791"/>
            <a:ext cx="7272808" cy="5016758"/>
          </a:xfrm>
          <a:prstGeom prst="rect">
            <a:avLst/>
          </a:prstGeom>
          <a:noFill/>
          <a:ln>
            <a:noFill/>
          </a:ln>
        </p:spPr>
        <p:txBody>
          <a:bodyPr wrap="square" rtlCol="0">
            <a:spAutoFit/>
          </a:bodyPr>
          <a:lstStyle/>
          <a:p>
            <a:pPr algn="ctr"/>
            <a:r>
              <a:rPr lang="en-GB" sz="2800" b="1" dirty="0" smtClean="0">
                <a:solidFill>
                  <a:srgbClr val="E85803"/>
                </a:solidFill>
                <a:latin typeface="Tahoma" panose="020B0604030504040204" pitchFamily="34" charset="0"/>
              </a:rPr>
              <a:t>Watch the video carefully. How many things that carrots need to grow can you remember?</a:t>
            </a:r>
          </a:p>
          <a:p>
            <a:pPr algn="ctr"/>
            <a:endParaRPr lang="en-GB" sz="2400" dirty="0">
              <a:latin typeface="Tahoma" panose="020B0604030504040204" pitchFamily="34" charset="0"/>
            </a:endParaRPr>
          </a:p>
          <a:p>
            <a:pPr algn="ctr"/>
            <a:endParaRPr lang="en-GB" sz="2400" dirty="0" smtClean="0">
              <a:latin typeface="Tahoma" panose="020B0604030504040204" pitchFamily="34" charset="0"/>
            </a:endParaRPr>
          </a:p>
          <a:p>
            <a:pPr algn="ctr"/>
            <a:endParaRPr lang="en-GB" sz="2400" dirty="0" smtClean="0">
              <a:latin typeface="Tahoma" panose="020B0604030504040204" pitchFamily="34" charset="0"/>
            </a:endParaRPr>
          </a:p>
          <a:p>
            <a:pPr algn="ctr"/>
            <a:endParaRPr lang="en-GB" sz="2400" dirty="0">
              <a:latin typeface="Tahoma" panose="020B0604030504040204" pitchFamily="34" charset="0"/>
            </a:endParaRPr>
          </a:p>
          <a:p>
            <a:pPr algn="ctr"/>
            <a:endParaRPr lang="en-GB" sz="2400" dirty="0" smtClean="0">
              <a:latin typeface="Tahoma" panose="020B0604030504040204" pitchFamily="34" charset="0"/>
            </a:endParaRPr>
          </a:p>
          <a:p>
            <a:pPr algn="ctr"/>
            <a:endParaRPr lang="en-GB" sz="2400" dirty="0">
              <a:latin typeface="Tahoma" panose="020B0604030504040204" pitchFamily="34" charset="0"/>
            </a:endParaRPr>
          </a:p>
          <a:p>
            <a:pPr algn="ctr"/>
            <a:endParaRPr lang="en-GB" sz="2400" dirty="0" smtClean="0">
              <a:latin typeface="Tahoma" panose="020B0604030504040204" pitchFamily="34" charset="0"/>
            </a:endParaRPr>
          </a:p>
          <a:p>
            <a:pPr algn="ctr"/>
            <a:endParaRPr lang="en-GB" sz="2400" dirty="0">
              <a:latin typeface="Tahoma" panose="020B0604030504040204" pitchFamily="34" charset="0"/>
            </a:endParaRPr>
          </a:p>
          <a:p>
            <a:pPr algn="ctr"/>
            <a:r>
              <a:rPr lang="en-GB" sz="1600" dirty="0" smtClean="0">
                <a:latin typeface="Tahoma" panose="020B0604030504040204" pitchFamily="34" charset="0"/>
                <a:hlinkClick r:id="rId2"/>
              </a:rPr>
              <a:t>https</a:t>
            </a:r>
            <a:r>
              <a:rPr lang="en-GB" sz="1600" dirty="0">
                <a:latin typeface="Tahoma" panose="020B0604030504040204" pitchFamily="34" charset="0"/>
                <a:hlinkClick r:id="rId2"/>
              </a:rPr>
              <a:t>://</a:t>
            </a:r>
            <a:r>
              <a:rPr lang="en-GB" sz="1600" dirty="0" smtClean="0">
                <a:latin typeface="Tahoma" panose="020B0604030504040204" pitchFamily="34" charset="0"/>
                <a:hlinkClick r:id="rId2"/>
              </a:rPr>
              <a:t>www.youtube.com/watch?v=mRdavbBf2Gs&amp;feature=emb_title</a:t>
            </a:r>
            <a:endParaRPr lang="en-GB" sz="1600" dirty="0" smtClean="0">
              <a:latin typeface="Tahoma" panose="020B0604030504040204" pitchFamily="34" charset="0"/>
            </a:endParaRPr>
          </a:p>
          <a:p>
            <a:pPr algn="ctr"/>
            <a:endParaRPr lang="en-GB" sz="2800" dirty="0">
              <a:solidFill>
                <a:srgbClr val="E85803"/>
              </a:solidFill>
              <a:latin typeface="Tahoma" panose="020B060403050404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54589" y="27794"/>
            <a:ext cx="1619672" cy="1225997"/>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9407" y="2708920"/>
            <a:ext cx="3685183" cy="276388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218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771952"/>
            <a:ext cx="8064895" cy="568138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71599" y="1124744"/>
            <a:ext cx="7200800" cy="3093154"/>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Light</a:t>
            </a:r>
          </a:p>
          <a:p>
            <a:pPr algn="ctr"/>
            <a:endParaRPr lang="en-GB" sz="1100" b="1" dirty="0">
              <a:solidFill>
                <a:srgbClr val="E85803"/>
              </a:solidFill>
              <a:latin typeface="Tahoma" panose="020B0604030504040204" pitchFamily="34" charset="0"/>
            </a:endParaRPr>
          </a:p>
          <a:p>
            <a:pPr lvl="0" algn="ctr"/>
            <a:r>
              <a:rPr lang="en-GB" sz="2400" dirty="0">
                <a:latin typeface="Tahoma" panose="020B0604030504040204" pitchFamily="34" charset="0"/>
                <a:ea typeface="Tahoma" panose="020B0604030504040204" pitchFamily="34" charset="0"/>
                <a:cs typeface="Tahoma" panose="020B0604030504040204" pitchFamily="34" charset="0"/>
              </a:rPr>
              <a:t>Plants need light in order to grow and be healthy. </a:t>
            </a:r>
          </a:p>
          <a:p>
            <a:pPr lvl="0" algn="ctr"/>
            <a:r>
              <a:rPr lang="en-GB" sz="2400" dirty="0">
                <a:latin typeface="Tahoma" panose="020B0604030504040204" pitchFamily="34" charset="0"/>
                <a:ea typeface="Tahoma" panose="020B0604030504040204" pitchFamily="34" charset="0"/>
                <a:cs typeface="Tahoma" panose="020B0604030504040204" pitchFamily="34" charset="0"/>
              </a:rPr>
              <a:t>Plants are very clever and they can turn sunlight into their own food in their leaves.</a:t>
            </a:r>
          </a:p>
          <a:p>
            <a:pPr lvl="0" algn="ctr"/>
            <a:r>
              <a:rPr lang="en-GB" sz="2400" dirty="0">
                <a:latin typeface="Tahoma" panose="020B0604030504040204" pitchFamily="34" charset="0"/>
                <a:ea typeface="Tahoma" panose="020B0604030504040204" pitchFamily="34" charset="0"/>
                <a:cs typeface="Tahoma" panose="020B0604030504040204" pitchFamily="34" charset="0"/>
              </a:rPr>
              <a:t>We also need sunlight to give us Vitamin D and keep us healthy.</a:t>
            </a:r>
          </a:p>
          <a:p>
            <a:pPr algn="ctr"/>
            <a:endParaRPr lang="en-GB" sz="2800" b="1" dirty="0">
              <a:solidFill>
                <a:srgbClr val="E85803"/>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4589" y="158954"/>
            <a:ext cx="1619672" cy="1225997"/>
          </a:xfrm>
          <a:prstGeom prst="rect">
            <a:avLst/>
          </a:prstGeom>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9021" y="3869291"/>
            <a:ext cx="3745955" cy="24487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378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467542" y="404664"/>
            <a:ext cx="8208913" cy="604867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4589" y="158953"/>
            <a:ext cx="1619672" cy="1225997"/>
          </a:xfrm>
          <a:prstGeom prst="rect">
            <a:avLst/>
          </a:prstGeom>
        </p:spPr>
      </p:pic>
      <p:pic>
        <p:nvPicPr>
          <p:cNvPr id="4098"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0270" b="83638" l="0" r="100000">
                        <a14:foregroundMark x1="56181" y1="73368" x2="56181" y2="73368"/>
                        <a14:foregroundMark x1="53860" y1="71279" x2="53860" y2="71279"/>
                        <a14:foregroundMark x1="58096" y1="81723" x2="58096" y2="81723"/>
                        <a14:foregroundMark x1="58967" y1="71715" x2="58967" y2="71715"/>
                        <a14:foregroundMark x1="57748" y1="74151" x2="57748" y2="74151"/>
                        <a14:foregroundMark x1="57806" y1="75805" x2="57806" y2="75805"/>
                        <a14:foregroundMark x1="54730" y1="71453" x2="54730" y2="71453"/>
                        <a14:foregroundMark x1="77075" y1="47433" x2="77075" y2="47433"/>
                        <a14:foregroundMark x1="78178" y1="42037" x2="78178" y2="42037"/>
                        <a14:foregroundMark x1="83343" y1="38816" x2="83343" y2="38816"/>
                        <a14:foregroundMark x1="84446" y1="38729" x2="84446" y2="38729"/>
                        <a14:foregroundMark x1="86999" y1="16971" x2="86999" y2="16971"/>
                        <a14:foregroundMark x1="85258" y1="18103" x2="85258" y2="18103"/>
                        <a14:foregroundMark x1="88392" y1="13838" x2="88392" y2="13838"/>
                        <a14:foregroundMark x1="43819" y1="43429" x2="43819" y2="43429"/>
                        <a14:foregroundMark x1="45386" y1="44299" x2="45386" y2="44299"/>
                        <a14:foregroundMark x1="75160" y1="48912" x2="75160" y2="48912"/>
                        <a14:foregroundMark x1="77191" y1="44735" x2="77191" y2="44735"/>
                        <a14:foregroundMark x1="77829" y1="18886" x2="77829" y2="18886"/>
                        <a14:foregroundMark x1="94951" y1="12185" x2="94951" y2="12185"/>
                      </a14:backgroundRemoval>
                    </a14:imgEffect>
                  </a14:imgLayer>
                </a14:imgProps>
              </a:ext>
              <a:ext uri="{28A0092B-C50C-407E-A947-70E740481C1C}">
                <a14:useLocalDpi xmlns:a14="http://schemas.microsoft.com/office/drawing/2010/main" val="0"/>
              </a:ext>
            </a:extLst>
          </a:blip>
          <a:srcRect t="8160" b="14615"/>
          <a:stretch/>
        </p:blipFill>
        <p:spPr bwMode="auto">
          <a:xfrm>
            <a:off x="467544" y="2609108"/>
            <a:ext cx="8208911" cy="4300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11560" y="771952"/>
            <a:ext cx="8064895" cy="3462486"/>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Water</a:t>
            </a:r>
          </a:p>
          <a:p>
            <a:endParaRPr lang="en-GB" sz="1100" b="1" dirty="0">
              <a:solidFill>
                <a:srgbClr val="E85803"/>
              </a:solidFill>
              <a:latin typeface="Tahoma" panose="020B0604030504040204" pitchFamily="34" charset="0"/>
            </a:endParaRPr>
          </a:p>
          <a:p>
            <a:pPr algn="ctr"/>
            <a:r>
              <a:rPr lang="en-GB" dirty="0" smtClean="0">
                <a:latin typeface="Tahoma" panose="020B0604030504040204" pitchFamily="34" charset="0"/>
              </a:rPr>
              <a:t>Just </a:t>
            </a:r>
            <a:r>
              <a:rPr lang="en-GB" dirty="0">
                <a:latin typeface="Tahoma" panose="020B0604030504040204" pitchFamily="34" charset="0"/>
              </a:rPr>
              <a:t>like us, plants need water. Without the right amount of water, plants cannot grow and be healthy.</a:t>
            </a:r>
          </a:p>
          <a:p>
            <a:pPr algn="ctr"/>
            <a:r>
              <a:rPr lang="en-GB" dirty="0" smtClean="0">
                <a:latin typeface="Tahoma" panose="020B0604030504040204" pitchFamily="34" charset="0"/>
              </a:rPr>
              <a:t>At </a:t>
            </a:r>
            <a:r>
              <a:rPr lang="en-GB" dirty="0">
                <a:latin typeface="Tahoma" panose="020B0604030504040204" pitchFamily="34" charset="0"/>
              </a:rPr>
              <a:t>the very start of a plant’s life, it needs water to make it start to grow into a </a:t>
            </a:r>
            <a:r>
              <a:rPr lang="en-GB" dirty="0" smtClean="0">
                <a:latin typeface="Tahoma" panose="020B0604030504040204" pitchFamily="34" charset="0"/>
              </a:rPr>
              <a:t>little seedling</a:t>
            </a:r>
            <a:r>
              <a:rPr lang="en-GB" dirty="0">
                <a:latin typeface="Tahoma" panose="020B0604030504040204" pitchFamily="34" charset="0"/>
              </a:rPr>
              <a:t>.</a:t>
            </a:r>
          </a:p>
          <a:p>
            <a:pPr algn="ctr"/>
            <a:r>
              <a:rPr lang="en-GB" dirty="0" smtClean="0">
                <a:latin typeface="Tahoma" panose="020B0604030504040204" pitchFamily="34" charset="0"/>
              </a:rPr>
              <a:t>Once </a:t>
            </a:r>
            <a:r>
              <a:rPr lang="en-GB" dirty="0">
                <a:latin typeface="Tahoma" panose="020B0604030504040204" pitchFamily="34" charset="0"/>
              </a:rPr>
              <a:t>the seedling has grown some roots, the plant needs water to take up the nutrients (healthy things that help the plant grow) out of the soil.</a:t>
            </a:r>
          </a:p>
          <a:p>
            <a:pPr algn="ctr"/>
            <a:r>
              <a:rPr lang="en-GB" dirty="0" smtClean="0">
                <a:latin typeface="Tahoma" panose="020B0604030504040204" pitchFamily="34" charset="0"/>
              </a:rPr>
              <a:t>Plants </a:t>
            </a:r>
            <a:r>
              <a:rPr lang="en-GB" dirty="0">
                <a:latin typeface="Tahoma" panose="020B0604030504040204" pitchFamily="34" charset="0"/>
              </a:rPr>
              <a:t>are very clever and they can make their own food in their leaves using sunlight and water.</a:t>
            </a:r>
          </a:p>
          <a:p>
            <a:endParaRPr lang="en-GB" sz="2800" b="1" dirty="0">
              <a:solidFill>
                <a:srgbClr val="E85803"/>
              </a:solidFill>
              <a:latin typeface="Tahoma" panose="020B0604030504040204" pitchFamily="34" charset="0"/>
            </a:endParaRPr>
          </a:p>
        </p:txBody>
      </p:sp>
    </p:spTree>
    <p:extLst>
      <p:ext uri="{BB962C8B-B14F-4D97-AF65-F5344CB8AC3E}">
        <p14:creationId xmlns:p14="http://schemas.microsoft.com/office/powerpoint/2010/main" val="213625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404664"/>
            <a:ext cx="8064895" cy="604867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611561" y="694804"/>
            <a:ext cx="7848872" cy="1923604"/>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Not enough water</a:t>
            </a:r>
          </a:p>
          <a:p>
            <a:pPr algn="ctr"/>
            <a:endParaRPr lang="en-GB" sz="1100" b="1" dirty="0">
              <a:solidFill>
                <a:srgbClr val="E85803"/>
              </a:solidFill>
              <a:latin typeface="Tahoma" panose="020B0604030504040204" pitchFamily="34" charset="0"/>
            </a:endParaRP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Water is very important to farmers. If we don’t have enough rain, their crops will not grow properly to make our food.</a:t>
            </a:r>
            <a:endParaRPr lang="en-GB" sz="2800" b="1" dirty="0">
              <a:solidFill>
                <a:srgbClr val="E85803"/>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4589" y="158954"/>
            <a:ext cx="1619672" cy="1225997"/>
          </a:xfrm>
          <a:prstGeom prst="rect">
            <a:avLst/>
          </a:prstGeom>
        </p:spPr>
      </p:pic>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623" r="51304"/>
          <a:stretch/>
        </p:blipFill>
        <p:spPr bwMode="auto">
          <a:xfrm>
            <a:off x="2940838" y="3020689"/>
            <a:ext cx="3262321" cy="323250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852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771952"/>
            <a:ext cx="8064895" cy="568138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683569" y="1124744"/>
            <a:ext cx="7776864" cy="3462486"/>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Too much water</a:t>
            </a:r>
          </a:p>
          <a:p>
            <a:pPr algn="ctr"/>
            <a:endParaRPr lang="en-GB" sz="1100" b="1" dirty="0">
              <a:solidFill>
                <a:srgbClr val="E85803"/>
              </a:solidFill>
              <a:latin typeface="Tahoma" panose="020B0604030504040204" pitchFamily="34" charset="0"/>
            </a:endParaRPr>
          </a:p>
          <a:p>
            <a:pPr lvl="0" algn="ctr"/>
            <a:r>
              <a:rPr lang="en-GB" sz="2400" dirty="0" smtClean="0">
                <a:latin typeface="Tahoma" panose="020B0604030504040204" pitchFamily="34" charset="0"/>
                <a:ea typeface="Tahoma" panose="020B0604030504040204" pitchFamily="34" charset="0"/>
                <a:cs typeface="Tahoma" panose="020B0604030504040204" pitchFamily="34" charset="0"/>
              </a:rPr>
              <a:t>Too </a:t>
            </a:r>
            <a:r>
              <a:rPr lang="en-GB" sz="2400" dirty="0">
                <a:latin typeface="Tahoma" panose="020B0604030504040204" pitchFamily="34" charset="0"/>
                <a:ea typeface="Tahoma" panose="020B0604030504040204" pitchFamily="34" charset="0"/>
                <a:cs typeface="Tahoma" panose="020B0604030504040204" pitchFamily="34" charset="0"/>
              </a:rPr>
              <a:t>much water is also a big problem for farmers. </a:t>
            </a:r>
          </a:p>
          <a:p>
            <a:pPr lvl="0" algn="ctr"/>
            <a:r>
              <a:rPr lang="en-GB" sz="2400" dirty="0">
                <a:latin typeface="Tahoma" panose="020B0604030504040204" pitchFamily="34" charset="0"/>
                <a:ea typeface="Tahoma" panose="020B0604030504040204" pitchFamily="34" charset="0"/>
                <a:cs typeface="Tahoma" panose="020B0604030504040204" pitchFamily="34" charset="0"/>
              </a:rPr>
              <a:t>Flooding or heavy rainfall can affect the health of a farmers’ soil as it washes away some of the soil particles and nutrients that plants need to grow and be healthy.</a:t>
            </a:r>
          </a:p>
          <a:p>
            <a:pPr lvl="0" algn="ctr"/>
            <a:endParaRPr lang="en-GB" sz="2400" dirty="0">
              <a:latin typeface="Tahoma" panose="020B0604030504040204" pitchFamily="34" charset="0"/>
              <a:ea typeface="Tahoma" panose="020B0604030504040204" pitchFamily="34" charset="0"/>
              <a:cs typeface="Tahoma" panose="020B0604030504040204" pitchFamily="34" charset="0"/>
            </a:endParaRPr>
          </a:p>
          <a:p>
            <a:pPr algn="ctr"/>
            <a:endParaRPr lang="en-GB" sz="2800" b="1" dirty="0">
              <a:solidFill>
                <a:srgbClr val="E85803"/>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4589" y="158954"/>
            <a:ext cx="1619672" cy="1225997"/>
          </a:xfrm>
          <a:prstGeom prst="rect">
            <a:avLst/>
          </a:prstGeom>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20" y="3785414"/>
            <a:ext cx="4032557" cy="268812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670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771952"/>
            <a:ext cx="8064895" cy="568138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683569" y="1124744"/>
            <a:ext cx="7776864" cy="380104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Temperature</a:t>
            </a:r>
          </a:p>
          <a:p>
            <a:pPr algn="ctr"/>
            <a:endParaRPr lang="en-GB" sz="1000" b="1" dirty="0">
              <a:solidFill>
                <a:srgbClr val="E85803"/>
              </a:solidFill>
              <a:latin typeface="Tahoma" panose="020B0604030504040204" pitchFamily="34" charset="0"/>
            </a:endParaRPr>
          </a:p>
          <a:p>
            <a:pPr lvl="0" algn="ctr"/>
            <a:r>
              <a:rPr lang="en-GB" sz="2000" dirty="0">
                <a:latin typeface="Tahoma" panose="020B0604030504040204" pitchFamily="34" charset="0"/>
                <a:ea typeface="Tahoma" panose="020B0604030504040204" pitchFamily="34" charset="0"/>
                <a:cs typeface="Tahoma" panose="020B0604030504040204" pitchFamily="34" charset="0"/>
              </a:rPr>
              <a:t>H</a:t>
            </a:r>
            <a:r>
              <a:rPr lang="en-GB" sz="2000" dirty="0" smtClean="0">
                <a:latin typeface="Tahoma" panose="020B0604030504040204" pitchFamily="34" charset="0"/>
                <a:ea typeface="Tahoma" panose="020B0604030504040204" pitchFamily="34" charset="0"/>
                <a:cs typeface="Tahoma" panose="020B0604030504040204" pitchFamily="34" charset="0"/>
              </a:rPr>
              <a:t>ow do you </a:t>
            </a:r>
            <a:r>
              <a:rPr lang="en-GB" sz="2000" dirty="0">
                <a:latin typeface="Tahoma" panose="020B0604030504040204" pitchFamily="34" charset="0"/>
                <a:ea typeface="Tahoma" panose="020B0604030504040204" pitchFamily="34" charset="0"/>
                <a:cs typeface="Tahoma" panose="020B0604030504040204" pitchFamily="34" charset="0"/>
              </a:rPr>
              <a:t>feel if </a:t>
            </a:r>
            <a:r>
              <a:rPr lang="en-GB" sz="2000" dirty="0" smtClean="0">
                <a:latin typeface="Tahoma" panose="020B0604030504040204" pitchFamily="34" charset="0"/>
                <a:ea typeface="Tahoma" panose="020B0604030504040204" pitchFamily="34" charset="0"/>
                <a:cs typeface="Tahoma" panose="020B0604030504040204" pitchFamily="34" charset="0"/>
              </a:rPr>
              <a:t>you </a:t>
            </a:r>
            <a:r>
              <a:rPr lang="en-GB" sz="2000" dirty="0">
                <a:latin typeface="Tahoma" panose="020B0604030504040204" pitchFamily="34" charset="0"/>
                <a:ea typeface="Tahoma" panose="020B0604030504040204" pitchFamily="34" charset="0"/>
                <a:cs typeface="Tahoma" panose="020B0604030504040204" pitchFamily="34" charset="0"/>
              </a:rPr>
              <a:t>get too cold or too </a:t>
            </a:r>
            <a:r>
              <a:rPr lang="en-GB" sz="2000" dirty="0" smtClean="0">
                <a:latin typeface="Tahoma" panose="020B0604030504040204" pitchFamily="34" charset="0"/>
                <a:ea typeface="Tahoma" panose="020B0604030504040204" pitchFamily="34" charset="0"/>
                <a:cs typeface="Tahoma" panose="020B0604030504040204" pitchFamily="34" charset="0"/>
              </a:rPr>
              <a:t>hot? What </a:t>
            </a:r>
            <a:r>
              <a:rPr lang="en-GB" sz="2000" dirty="0">
                <a:latin typeface="Tahoma" panose="020B0604030504040204" pitchFamily="34" charset="0"/>
                <a:ea typeface="Tahoma" panose="020B0604030504040204" pitchFamily="34" charset="0"/>
                <a:cs typeface="Tahoma" panose="020B0604030504040204" pitchFamily="34" charset="0"/>
              </a:rPr>
              <a:t>do </a:t>
            </a:r>
            <a:r>
              <a:rPr lang="en-GB" sz="2000" dirty="0" smtClean="0">
                <a:latin typeface="Tahoma" panose="020B0604030504040204" pitchFamily="34" charset="0"/>
                <a:ea typeface="Tahoma" panose="020B0604030504040204" pitchFamily="34" charset="0"/>
                <a:cs typeface="Tahoma" panose="020B0604030504040204" pitchFamily="34" charset="0"/>
              </a:rPr>
              <a:t>you do about it?</a:t>
            </a:r>
            <a:endParaRPr lang="en-GB" sz="2000" dirty="0">
              <a:latin typeface="Tahoma" panose="020B0604030504040204" pitchFamily="34" charset="0"/>
              <a:ea typeface="Tahoma" panose="020B0604030504040204" pitchFamily="34" charset="0"/>
              <a:cs typeface="Tahoma" panose="020B0604030504040204" pitchFamily="34" charset="0"/>
            </a:endParaRPr>
          </a:p>
          <a:p>
            <a:pPr lvl="0" algn="ctr"/>
            <a:r>
              <a:rPr lang="en-GB" sz="2000" dirty="0">
                <a:latin typeface="Tahoma" panose="020B0604030504040204" pitchFamily="34" charset="0"/>
                <a:ea typeface="Tahoma" panose="020B0604030504040204" pitchFamily="34" charset="0"/>
                <a:cs typeface="Tahoma" panose="020B0604030504040204" pitchFamily="34" charset="0"/>
              </a:rPr>
              <a:t>Just like us, plants need a suitable temperature in order to be healthy. </a:t>
            </a:r>
            <a:endParaRPr lang="en-GB" sz="2000" dirty="0" smtClean="0">
              <a:latin typeface="Tahoma" panose="020B0604030504040204" pitchFamily="34" charset="0"/>
              <a:ea typeface="Tahoma" panose="020B0604030504040204" pitchFamily="34" charset="0"/>
              <a:cs typeface="Tahoma" panose="020B0604030504040204" pitchFamily="34" charset="0"/>
            </a:endParaRPr>
          </a:p>
          <a:p>
            <a:pPr lvl="0" algn="ctr"/>
            <a:r>
              <a:rPr lang="en-GB" sz="2000" dirty="0" smtClean="0">
                <a:latin typeface="Tahoma" panose="020B0604030504040204" pitchFamily="34" charset="0"/>
                <a:ea typeface="Tahoma" panose="020B0604030504040204" pitchFamily="34" charset="0"/>
                <a:cs typeface="Tahoma" panose="020B0604030504040204" pitchFamily="34" charset="0"/>
              </a:rPr>
              <a:t>They </a:t>
            </a:r>
            <a:r>
              <a:rPr lang="en-GB" sz="2000" dirty="0">
                <a:latin typeface="Tahoma" panose="020B0604030504040204" pitchFamily="34" charset="0"/>
                <a:ea typeface="Tahoma" panose="020B0604030504040204" pitchFamily="34" charset="0"/>
                <a:cs typeface="Tahoma" panose="020B0604030504040204" pitchFamily="34" charset="0"/>
              </a:rPr>
              <a:t>will not start to grow from seeds if their environment is not the correct temperature.</a:t>
            </a:r>
          </a:p>
          <a:p>
            <a:pPr algn="ctr"/>
            <a:endParaRPr lang="en-GB" sz="3600" b="1" dirty="0" smtClean="0">
              <a:solidFill>
                <a:srgbClr val="E85803"/>
              </a:solidFill>
              <a:latin typeface="Tahoma" panose="020B0604030504040204" pitchFamily="34" charset="0"/>
            </a:endParaRPr>
          </a:p>
          <a:p>
            <a:pPr algn="ctr"/>
            <a:endParaRPr lang="en-GB" sz="1100" b="1" dirty="0">
              <a:solidFill>
                <a:srgbClr val="E85803"/>
              </a:solidFill>
              <a:latin typeface="Tahoma" panose="020B0604030504040204" pitchFamily="34" charset="0"/>
            </a:endParaRPr>
          </a:p>
          <a:p>
            <a:pPr algn="ctr"/>
            <a:endParaRPr lang="en-GB" sz="2800" b="1" dirty="0">
              <a:solidFill>
                <a:srgbClr val="E85803"/>
              </a:solidFill>
              <a:latin typeface="Tahoma" panose="020B0604030504040204" pitchFamily="34" charset="0"/>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4589" y="158954"/>
            <a:ext cx="1619672" cy="1225997"/>
          </a:xfrm>
          <a:prstGeom prst="rect">
            <a:avLst/>
          </a:prstGeom>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7824" y="4005064"/>
            <a:ext cx="3384376" cy="22478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700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18"/>
            <a:ext cx="8064895" cy="5616625"/>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061356" y="1443866"/>
            <a:ext cx="7272808" cy="1815882"/>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ea typeface="Tahoma" panose="020B0604030504040204" pitchFamily="34" charset="0"/>
                <a:cs typeface="Tahoma" panose="020B0604030504040204" pitchFamily="34" charset="0"/>
              </a:rPr>
              <a:t>British fruit and vegetables</a:t>
            </a:r>
          </a:p>
          <a:p>
            <a:pPr algn="ctr"/>
            <a:r>
              <a:rPr lang="en-GB" sz="2000" dirty="0">
                <a:latin typeface="Tahoma" panose="020B0604030504040204" pitchFamily="34" charset="0"/>
                <a:ea typeface="Tahoma" panose="020B0604030504040204" pitchFamily="34" charset="0"/>
                <a:cs typeface="Tahoma" panose="020B0604030504040204" pitchFamily="34" charset="0"/>
              </a:rPr>
              <a:t>D</a:t>
            </a:r>
            <a:r>
              <a:rPr lang="en-GB" sz="2000" dirty="0" smtClean="0">
                <a:latin typeface="Tahoma" panose="020B0604030504040204" pitchFamily="34" charset="0"/>
                <a:ea typeface="Tahoma" panose="020B0604030504040204" pitchFamily="34" charset="0"/>
                <a:cs typeface="Tahoma" panose="020B0604030504040204" pitchFamily="34" charset="0"/>
              </a:rPr>
              <a:t>ifferent </a:t>
            </a:r>
            <a:r>
              <a:rPr lang="en-GB" sz="2000" dirty="0">
                <a:latin typeface="Tahoma" panose="020B0604030504040204" pitchFamily="34" charset="0"/>
                <a:ea typeface="Tahoma" panose="020B0604030504040204" pitchFamily="34" charset="0"/>
                <a:cs typeface="Tahoma" panose="020B0604030504040204" pitchFamily="34" charset="0"/>
              </a:rPr>
              <a:t>plants need different temperatures. This is why we can grow certain fruit and vegetables in Britain but not all of them. Tropical fruit, for example, needs to be in a much warmer environment in order to grow and be healthy.</a:t>
            </a:r>
            <a:endParaRPr lang="en-GB" sz="20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80075">
            <a:off x="6216885" y="3876579"/>
            <a:ext cx="1361838" cy="2002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838577">
            <a:off x="1397704" y="3923321"/>
            <a:ext cx="1430050" cy="207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24426" y="3791544"/>
            <a:ext cx="1568565" cy="23351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377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9900</TotalTime>
  <Words>741</Words>
  <Application>Microsoft Office PowerPoint</Application>
  <PresentationFormat>On-screen Show (4:3)</PresentationFormat>
  <Paragraphs>84</Paragraphs>
  <Slides>17</Slides>
  <Notes>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Farming STEMterprise</dc:title>
  <dc:creator>Jennie Devine</dc:creator>
  <cp:lastModifiedBy>Jennie Devine</cp:lastModifiedBy>
  <cp:revision>173</cp:revision>
  <dcterms:created xsi:type="dcterms:W3CDTF">2018-09-13T13:46:50Z</dcterms:created>
  <dcterms:modified xsi:type="dcterms:W3CDTF">2020-06-19T10:30:02Z</dcterms:modified>
</cp:coreProperties>
</file>