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  <p:sldId id="269" r:id="rId6"/>
    <p:sldId id="270" r:id="rId7"/>
    <p:sldId id="271" r:id="rId8"/>
    <p:sldId id="272" r:id="rId9"/>
    <p:sldId id="273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85803"/>
    <a:srgbClr val="F5DE38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098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12/19/2018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74224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12/19/2018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503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12/19/2018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81202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12/19/2018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7403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12/19/2018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12222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12/19/2018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79946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12/19/2018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90198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12/19/2018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38238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12/19/2018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14043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12/19/2018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34462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12/19/2018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25307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12/19/2018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60747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5589240"/>
            <a:ext cx="9144000" cy="2119536"/>
          </a:xfrm>
        </p:spPr>
        <p:txBody>
          <a:bodyPr/>
          <a:lstStyle/>
          <a:p>
            <a:r>
              <a:rPr lang="en-GB" sz="2400" b="1" dirty="0" smtClean="0">
                <a:solidFill>
                  <a:schemeClr val="bg1"/>
                </a:solidFill>
                <a:latin typeface="Tahoma" panose="020B0604030504040204" pitchFamily="34" charset="0"/>
              </a:rPr>
              <a:t>Stage </a:t>
            </a:r>
            <a:r>
              <a:rPr lang="en-GB" sz="2400" b="1" dirty="0">
                <a:solidFill>
                  <a:schemeClr val="bg1"/>
                </a:solidFill>
                <a:latin typeface="Tahoma" panose="020B0604030504040204" pitchFamily="34" charset="0"/>
              </a:rPr>
              <a:t>8</a:t>
            </a:r>
            <a:r>
              <a:rPr lang="en-GB" sz="2400" b="1" dirty="0" smtClean="0">
                <a:solidFill>
                  <a:schemeClr val="bg1"/>
                </a:solidFill>
                <a:latin typeface="Tahoma" panose="020B0604030504040204" pitchFamily="34" charset="0"/>
              </a:rPr>
              <a:t>: Calculating profit</a:t>
            </a:r>
            <a:endParaRPr lang="en-GB" b="1" dirty="0">
              <a:solidFill>
                <a:schemeClr val="bg1"/>
              </a:solidFill>
              <a:latin typeface="Tahoma" panose="020B0604030504040204" pitchFamily="34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0230" y="908720"/>
            <a:ext cx="6258265" cy="47371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0279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323528" y="332656"/>
            <a:ext cx="8424936" cy="6048672"/>
          </a:xfrm>
          <a:prstGeom prst="round2DiagRect">
            <a:avLst/>
          </a:prstGeom>
          <a:solidFill>
            <a:schemeClr val="bg1"/>
          </a:solidFill>
          <a:ln>
            <a:solidFill>
              <a:srgbClr val="F5DE3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39552" y="548680"/>
            <a:ext cx="7992888" cy="33547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4000" b="1" dirty="0">
                <a:solidFill>
                  <a:srgbClr val="E85803"/>
                </a:solidFill>
                <a:latin typeface="Tahoma" panose="020B0604030504040204" pitchFamily="34" charset="0"/>
              </a:rPr>
              <a:t>Learning Objectives:</a:t>
            </a:r>
          </a:p>
          <a:p>
            <a:pPr marL="457200" indent="-457200" algn="ctr">
              <a:buFont typeface="Arial" panose="020B0604020202020204" pitchFamily="34" charset="0"/>
              <a:buChar char="•"/>
            </a:pPr>
            <a:r>
              <a:rPr lang="en-GB" sz="2000" dirty="0">
                <a:latin typeface="Tahoma" panose="020B0604030504040204" pitchFamily="34" charset="0"/>
              </a:rPr>
              <a:t>To </a:t>
            </a:r>
            <a:r>
              <a:rPr lang="en-GB" sz="2000" dirty="0" smtClean="0">
                <a:latin typeface="Tahoma" panose="020B0604030504040204" pitchFamily="34" charset="0"/>
              </a:rPr>
              <a:t>calculate profit</a:t>
            </a:r>
            <a:endParaRPr lang="en-GB" sz="2000" dirty="0">
              <a:latin typeface="Tahoma" panose="020B0604030504040204" pitchFamily="34" charset="0"/>
            </a:endParaRPr>
          </a:p>
          <a:p>
            <a:pPr marL="457200" indent="-457200" algn="ctr">
              <a:buFont typeface="Arial" panose="020B0604020202020204" pitchFamily="34" charset="0"/>
              <a:buChar char="•"/>
            </a:pPr>
            <a:r>
              <a:rPr lang="en-GB" sz="2000" dirty="0">
                <a:latin typeface="Tahoma" panose="020B0604030504040204" pitchFamily="34" charset="0"/>
              </a:rPr>
              <a:t>To </a:t>
            </a:r>
            <a:r>
              <a:rPr lang="en-GB" sz="2000" dirty="0" smtClean="0">
                <a:latin typeface="Tahoma" panose="020B0604030504040204" pitchFamily="34" charset="0"/>
              </a:rPr>
              <a:t>solve multi-step problems</a:t>
            </a:r>
          </a:p>
          <a:p>
            <a:pPr marL="457200" indent="-457200" algn="ctr">
              <a:buFont typeface="Arial" panose="020B0604020202020204" pitchFamily="34" charset="0"/>
              <a:buChar char="•"/>
            </a:pPr>
            <a:endParaRPr lang="en-GB" sz="2400" dirty="0">
              <a:latin typeface="Tahoma" panose="020B0604030504040204" pitchFamily="34" charset="0"/>
            </a:endParaRPr>
          </a:p>
          <a:p>
            <a:pPr algn="ctr"/>
            <a:r>
              <a:rPr lang="en-GB" sz="2000" dirty="0" smtClean="0">
                <a:latin typeface="Tahoma" panose="020B0604030504040204" pitchFamily="34" charset="0"/>
              </a:rPr>
              <a:t>Today, we are going to decide what price we will charge for our products.</a:t>
            </a:r>
          </a:p>
          <a:p>
            <a:pPr algn="ctr"/>
            <a:r>
              <a:rPr lang="en-GB" sz="2000" dirty="0" smtClean="0">
                <a:solidFill>
                  <a:srgbClr val="E85803"/>
                </a:solidFill>
                <a:latin typeface="Tahoma" panose="020B0604030504040204" pitchFamily="34" charset="0"/>
              </a:rPr>
              <a:t>What </a:t>
            </a:r>
            <a:r>
              <a:rPr lang="en-GB" sz="2000" dirty="0">
                <a:solidFill>
                  <a:srgbClr val="E85803"/>
                </a:solidFill>
                <a:latin typeface="Tahoma" panose="020B0604030504040204" pitchFamily="34" charset="0"/>
              </a:rPr>
              <a:t>factors must we consider when deciding on a </a:t>
            </a:r>
            <a:r>
              <a:rPr lang="en-GB" sz="2000" dirty="0" smtClean="0">
                <a:solidFill>
                  <a:srgbClr val="E85803"/>
                </a:solidFill>
                <a:latin typeface="Tahoma" panose="020B0604030504040204" pitchFamily="34" charset="0"/>
              </a:rPr>
              <a:t>price?</a:t>
            </a:r>
            <a:endParaRPr lang="en-GB" sz="2000" dirty="0">
              <a:solidFill>
                <a:srgbClr val="E85803"/>
              </a:solidFill>
              <a:latin typeface="Tahoma" panose="020B0604030504040204" pitchFamily="34" charset="0"/>
            </a:endParaRPr>
          </a:p>
          <a:p>
            <a:pPr algn="ctr"/>
            <a:endParaRPr lang="en-GB" sz="2000" dirty="0">
              <a:latin typeface="Tahoma" panose="020B0604030504040204" pitchFamily="34" charset="0"/>
            </a:endParaRPr>
          </a:p>
          <a:p>
            <a:pPr algn="ctr"/>
            <a:r>
              <a:rPr lang="en-GB" sz="2000" dirty="0" smtClean="0">
                <a:latin typeface="Tahoma" panose="020B0604030504040204" pitchFamily="34" charset="0"/>
              </a:rPr>
              <a:t>Talk to your business group.</a:t>
            </a:r>
            <a:endParaRPr lang="en-GB" sz="2000" dirty="0">
              <a:latin typeface="Tahoma" panose="020B0604030504040204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2374" y="3888900"/>
            <a:ext cx="3959931" cy="25863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4328" y="27794"/>
            <a:ext cx="1619672" cy="12259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2675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481848" y="764704"/>
            <a:ext cx="8194608" cy="5184576"/>
          </a:xfrm>
          <a:prstGeom prst="round2DiagRect">
            <a:avLst/>
          </a:prstGeom>
          <a:solidFill>
            <a:schemeClr val="bg1"/>
          </a:solidFill>
          <a:ln>
            <a:solidFill>
              <a:srgbClr val="F5DE3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27584" y="1052736"/>
            <a:ext cx="7272808" cy="473975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400" dirty="0" smtClean="0">
                <a:solidFill>
                  <a:srgbClr val="E85803"/>
                </a:solidFill>
                <a:latin typeface="Tahoma" panose="020B0604030504040204" pitchFamily="34" charset="0"/>
              </a:rPr>
              <a:t>Look at your recipe to find out </a:t>
            </a:r>
            <a:r>
              <a:rPr lang="en-GB" sz="2400" dirty="0">
                <a:solidFill>
                  <a:srgbClr val="E85803"/>
                </a:solidFill>
                <a:latin typeface="Tahoma" panose="020B0604030504040204" pitchFamily="34" charset="0"/>
              </a:rPr>
              <a:t>the number of </a:t>
            </a:r>
            <a:r>
              <a:rPr lang="en-GB" sz="2400" dirty="0" smtClean="0">
                <a:solidFill>
                  <a:srgbClr val="E85803"/>
                </a:solidFill>
                <a:latin typeface="Tahoma" panose="020B0604030504040204" pitchFamily="34" charset="0"/>
              </a:rPr>
              <a:t>portions of your product </a:t>
            </a:r>
            <a:r>
              <a:rPr lang="en-GB" sz="2400" dirty="0">
                <a:solidFill>
                  <a:srgbClr val="E85803"/>
                </a:solidFill>
                <a:latin typeface="Tahoma" panose="020B0604030504040204" pitchFamily="34" charset="0"/>
              </a:rPr>
              <a:t>that you can </a:t>
            </a:r>
            <a:r>
              <a:rPr lang="en-GB" sz="2400" dirty="0" smtClean="0">
                <a:solidFill>
                  <a:srgbClr val="E85803"/>
                </a:solidFill>
                <a:latin typeface="Tahoma" panose="020B0604030504040204" pitchFamily="34" charset="0"/>
              </a:rPr>
              <a:t>make. For example 5 flatbreads or 8 slices of frittata. </a:t>
            </a:r>
          </a:p>
          <a:p>
            <a:pPr algn="ctr"/>
            <a:endParaRPr lang="en-GB" sz="2400" dirty="0">
              <a:solidFill>
                <a:srgbClr val="FF0000"/>
              </a:solidFill>
              <a:latin typeface="Tahoma" panose="020B0604030504040204" pitchFamily="34" charset="0"/>
            </a:endParaRPr>
          </a:p>
          <a:p>
            <a:pPr algn="ctr"/>
            <a:r>
              <a:rPr lang="en-GB" sz="2400" dirty="0" smtClean="0">
                <a:latin typeface="Tahoma" panose="020B0604030504040204" pitchFamily="34" charset="0"/>
              </a:rPr>
              <a:t>We will use this information to work out the cost per unit.</a:t>
            </a:r>
          </a:p>
          <a:p>
            <a:pPr algn="ctr"/>
            <a:r>
              <a:rPr lang="en-GB" sz="2400" dirty="0" smtClean="0">
                <a:latin typeface="Tahoma" panose="020B0604030504040204" pitchFamily="34" charset="0"/>
              </a:rPr>
              <a:t> </a:t>
            </a:r>
          </a:p>
          <a:p>
            <a:pPr algn="ctr"/>
            <a:r>
              <a:rPr lang="en-GB" sz="2400" dirty="0" smtClean="0">
                <a:latin typeface="Tahoma" panose="020B0604030504040204" pitchFamily="34" charset="0"/>
              </a:rPr>
              <a:t>Your </a:t>
            </a:r>
            <a:r>
              <a:rPr lang="en-GB" sz="2400" dirty="0">
                <a:latin typeface="Tahoma" panose="020B0604030504040204" pitchFamily="34" charset="0"/>
              </a:rPr>
              <a:t>cost per unit is </a:t>
            </a:r>
            <a:r>
              <a:rPr lang="en-GB" sz="2400" dirty="0">
                <a:solidFill>
                  <a:srgbClr val="E85803"/>
                </a:solidFill>
                <a:latin typeface="Tahoma" panose="020B0604030504040204" pitchFamily="34" charset="0"/>
              </a:rPr>
              <a:t>how much each </a:t>
            </a:r>
            <a:r>
              <a:rPr lang="en-GB" sz="2400" dirty="0" smtClean="0">
                <a:solidFill>
                  <a:srgbClr val="E85803"/>
                </a:solidFill>
                <a:latin typeface="Tahoma" panose="020B0604030504040204" pitchFamily="34" charset="0"/>
              </a:rPr>
              <a:t>portion </a:t>
            </a:r>
            <a:r>
              <a:rPr lang="en-GB" sz="2400" dirty="0">
                <a:solidFill>
                  <a:srgbClr val="E85803"/>
                </a:solidFill>
                <a:latin typeface="Tahoma" panose="020B0604030504040204" pitchFamily="34" charset="0"/>
              </a:rPr>
              <a:t>will cost to make.</a:t>
            </a:r>
          </a:p>
          <a:p>
            <a:pPr algn="ctr"/>
            <a:endParaRPr lang="en-GB" sz="2400" dirty="0">
              <a:solidFill>
                <a:srgbClr val="4F81BD"/>
              </a:solidFill>
              <a:latin typeface="Tahoma" panose="020B0604030504040204" pitchFamily="34" charset="0"/>
            </a:endParaRPr>
          </a:p>
          <a:p>
            <a:pPr algn="ctr"/>
            <a:r>
              <a:rPr lang="en-GB" sz="2400" dirty="0">
                <a:latin typeface="Tahoma" panose="020B0604030504040204" pitchFamily="34" charset="0"/>
              </a:rPr>
              <a:t>To calculate the cost per </a:t>
            </a:r>
            <a:r>
              <a:rPr lang="en-GB" sz="2400" dirty="0" smtClean="0">
                <a:latin typeface="Tahoma" panose="020B0604030504040204" pitchFamily="34" charset="0"/>
              </a:rPr>
              <a:t>unit, </a:t>
            </a:r>
            <a:r>
              <a:rPr lang="en-GB" sz="2400" dirty="0">
                <a:latin typeface="Tahoma" panose="020B0604030504040204" pitchFamily="34" charset="0"/>
              </a:rPr>
              <a:t>you divide your </a:t>
            </a:r>
            <a:r>
              <a:rPr lang="en-GB" sz="2400" dirty="0">
                <a:solidFill>
                  <a:srgbClr val="E85803"/>
                </a:solidFill>
                <a:latin typeface="Tahoma" panose="020B0604030504040204" pitchFamily="34" charset="0"/>
              </a:rPr>
              <a:t>total cost</a:t>
            </a:r>
            <a:r>
              <a:rPr lang="en-GB" sz="2400" dirty="0">
                <a:solidFill>
                  <a:srgbClr val="FF3399"/>
                </a:solidFill>
                <a:latin typeface="Tahoma" panose="020B0604030504040204" pitchFamily="34" charset="0"/>
              </a:rPr>
              <a:t> </a:t>
            </a:r>
            <a:r>
              <a:rPr lang="en-GB" sz="2400" dirty="0">
                <a:latin typeface="Tahoma" panose="020B0604030504040204" pitchFamily="34" charset="0"/>
              </a:rPr>
              <a:t>by the number of </a:t>
            </a:r>
            <a:r>
              <a:rPr lang="en-GB" sz="2400" dirty="0" smtClean="0">
                <a:solidFill>
                  <a:srgbClr val="E85803"/>
                </a:solidFill>
                <a:latin typeface="Tahoma" panose="020B0604030504040204" pitchFamily="34" charset="0"/>
              </a:rPr>
              <a:t>portions</a:t>
            </a:r>
            <a:r>
              <a:rPr lang="en-GB" sz="2400" dirty="0" smtClean="0">
                <a:solidFill>
                  <a:srgbClr val="4F81BD"/>
                </a:solidFill>
                <a:latin typeface="Tahoma" panose="020B0604030504040204" pitchFamily="34" charset="0"/>
              </a:rPr>
              <a:t> </a:t>
            </a:r>
            <a:r>
              <a:rPr lang="en-GB" sz="2400" dirty="0">
                <a:latin typeface="Tahoma" panose="020B0604030504040204" pitchFamily="34" charset="0"/>
              </a:rPr>
              <a:t>that you can make.</a:t>
            </a:r>
          </a:p>
          <a:p>
            <a:pPr algn="ctr"/>
            <a:endParaRPr lang="en-GB" sz="1400" dirty="0">
              <a:solidFill>
                <a:srgbClr val="4F81BD"/>
              </a:solidFill>
              <a:latin typeface="Tahoma" panose="020B0604030504040204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4328" y="27794"/>
            <a:ext cx="1619672" cy="12259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31042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481848" y="764704"/>
            <a:ext cx="8194608" cy="5328592"/>
          </a:xfrm>
          <a:prstGeom prst="round2DiagRect">
            <a:avLst/>
          </a:prstGeom>
          <a:solidFill>
            <a:schemeClr val="bg1"/>
          </a:solidFill>
          <a:ln>
            <a:solidFill>
              <a:srgbClr val="F5DE3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050760" y="908720"/>
            <a:ext cx="7056784" cy="58785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4000" b="1" dirty="0" smtClean="0">
                <a:solidFill>
                  <a:srgbClr val="E85803"/>
                </a:solidFill>
                <a:latin typeface="Tahoma" panose="020B0604030504040204" pitchFamily="34" charset="0"/>
              </a:rPr>
              <a:t>Breakeven</a:t>
            </a:r>
            <a:endParaRPr lang="en-GB" sz="4000" b="1" dirty="0">
              <a:solidFill>
                <a:srgbClr val="E85803"/>
              </a:solidFill>
              <a:latin typeface="Tahoma" panose="020B0604030504040204" pitchFamily="34" charset="0"/>
            </a:endParaRPr>
          </a:p>
          <a:p>
            <a:pPr algn="ctr"/>
            <a:endParaRPr lang="en-GB" sz="2400" dirty="0" smtClean="0">
              <a:solidFill>
                <a:srgbClr val="4F81BD"/>
              </a:solidFill>
              <a:latin typeface="Tahoma" panose="020B0604030504040204" pitchFamily="34" charset="0"/>
            </a:endParaRPr>
          </a:p>
          <a:p>
            <a:pPr algn="ctr"/>
            <a:r>
              <a:rPr lang="en-GB" sz="2400" dirty="0">
                <a:latin typeface="Tahoma" panose="020B0604030504040204" pitchFamily="34" charset="0"/>
              </a:rPr>
              <a:t>If you sell all of your </a:t>
            </a:r>
            <a:r>
              <a:rPr lang="en-GB" sz="2400" dirty="0" smtClean="0">
                <a:latin typeface="Tahoma" panose="020B0604030504040204" pitchFamily="34" charset="0"/>
              </a:rPr>
              <a:t>products </a:t>
            </a:r>
            <a:r>
              <a:rPr lang="en-GB" sz="2400" dirty="0">
                <a:latin typeface="Tahoma" panose="020B0604030504040204" pitchFamily="34" charset="0"/>
              </a:rPr>
              <a:t>for the cost per unit (how much it cost to make them) then you will have made enough money to cover your costs; this is called your </a:t>
            </a:r>
            <a:r>
              <a:rPr lang="en-GB" sz="2400" dirty="0">
                <a:solidFill>
                  <a:srgbClr val="E85803"/>
                </a:solidFill>
                <a:latin typeface="Tahoma" panose="020B0604030504040204" pitchFamily="34" charset="0"/>
              </a:rPr>
              <a:t>break even point</a:t>
            </a:r>
            <a:r>
              <a:rPr lang="en-GB" sz="2400" dirty="0" smtClean="0">
                <a:solidFill>
                  <a:srgbClr val="E85803"/>
                </a:solidFill>
                <a:latin typeface="Tahoma" panose="020B0604030504040204" pitchFamily="34" charset="0"/>
              </a:rPr>
              <a:t>. </a:t>
            </a:r>
            <a:r>
              <a:rPr lang="en-GB" sz="2400" dirty="0" smtClean="0">
                <a:latin typeface="Tahoma" panose="020B0604030504040204" pitchFamily="34" charset="0"/>
              </a:rPr>
              <a:t>Selling your products at this price means you will neither gain nor lose money.</a:t>
            </a:r>
            <a:endParaRPr lang="en-GB" sz="2400" dirty="0">
              <a:latin typeface="Tahoma" panose="020B0604030504040204" pitchFamily="34" charset="0"/>
            </a:endParaRPr>
          </a:p>
          <a:p>
            <a:pPr algn="ctr"/>
            <a:endParaRPr lang="en-GB" sz="2400" dirty="0">
              <a:latin typeface="Tahoma" panose="020B0604030504040204" pitchFamily="34" charset="0"/>
            </a:endParaRPr>
          </a:p>
          <a:p>
            <a:pPr algn="ctr"/>
            <a:r>
              <a:rPr lang="en-GB" sz="2400" dirty="0">
                <a:latin typeface="Tahoma" panose="020B0604030504040204" pitchFamily="34" charset="0"/>
              </a:rPr>
              <a:t>However, for your </a:t>
            </a:r>
            <a:r>
              <a:rPr lang="en-GB" sz="2400" dirty="0" smtClean="0">
                <a:latin typeface="Tahoma" panose="020B0604030504040204" pitchFamily="34" charset="0"/>
              </a:rPr>
              <a:t>farm shop business </a:t>
            </a:r>
            <a:r>
              <a:rPr lang="en-GB" sz="2400" dirty="0">
                <a:latin typeface="Tahoma" panose="020B0604030504040204" pitchFamily="34" charset="0"/>
              </a:rPr>
              <a:t>to be successful, you need to make a profit</a:t>
            </a:r>
            <a:r>
              <a:rPr lang="en-GB" sz="2400" dirty="0">
                <a:solidFill>
                  <a:srgbClr val="4F81BD"/>
                </a:solidFill>
                <a:latin typeface="Tahoma" panose="020B0604030504040204" pitchFamily="34" charset="0"/>
              </a:rPr>
              <a:t>.</a:t>
            </a:r>
          </a:p>
          <a:p>
            <a:pPr algn="ctr"/>
            <a:endParaRPr lang="en-GB" sz="2400" dirty="0">
              <a:solidFill>
                <a:srgbClr val="4F81BD"/>
              </a:solidFill>
              <a:latin typeface="Tahoma" panose="020B0604030504040204" pitchFamily="34" charset="0"/>
            </a:endParaRPr>
          </a:p>
          <a:p>
            <a:pPr algn="ctr"/>
            <a:r>
              <a:rPr lang="en-GB" sz="2400" dirty="0">
                <a:solidFill>
                  <a:srgbClr val="E85803"/>
                </a:solidFill>
                <a:latin typeface="Tahoma" panose="020B0604030504040204" pitchFamily="34" charset="0"/>
              </a:rPr>
              <a:t>What is profit?</a:t>
            </a:r>
          </a:p>
          <a:p>
            <a:pPr algn="ctr"/>
            <a:endParaRPr lang="en-GB" sz="2400" dirty="0">
              <a:solidFill>
                <a:srgbClr val="4F81BD"/>
              </a:solidFill>
              <a:latin typeface="Tahoma" panose="020B0604030504040204" pitchFamily="34" charset="0"/>
            </a:endParaRPr>
          </a:p>
          <a:p>
            <a:pPr algn="ctr"/>
            <a:endParaRPr lang="en-GB" sz="2400" dirty="0">
              <a:solidFill>
                <a:srgbClr val="4F81BD"/>
              </a:solidFill>
              <a:latin typeface="Tahoma" panose="020B0604030504040204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4328" y="27794"/>
            <a:ext cx="1619672" cy="12259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34021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481848" y="764704"/>
            <a:ext cx="8194608" cy="5184576"/>
          </a:xfrm>
          <a:prstGeom prst="round2DiagRect">
            <a:avLst/>
          </a:prstGeom>
          <a:solidFill>
            <a:schemeClr val="bg1"/>
          </a:solidFill>
          <a:ln>
            <a:solidFill>
              <a:srgbClr val="F5DE3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050760" y="908720"/>
            <a:ext cx="7056784" cy="70788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4000" b="1" dirty="0" smtClean="0">
                <a:solidFill>
                  <a:srgbClr val="E85803"/>
                </a:solidFill>
                <a:latin typeface="Tahoma" panose="020B0604030504040204" pitchFamily="34" charset="0"/>
              </a:rPr>
              <a:t>Profit</a:t>
            </a:r>
            <a:endParaRPr lang="en-GB" sz="4000" b="1" dirty="0">
              <a:solidFill>
                <a:srgbClr val="E85803"/>
              </a:solidFill>
              <a:latin typeface="Tahoma" panose="020B0604030504040204" pitchFamily="34" charset="0"/>
            </a:endParaRP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654716" y="1598640"/>
            <a:ext cx="7848872" cy="4104456"/>
          </a:xfrm>
          <a:prstGeom prst="rect">
            <a:avLst/>
          </a:prstGeom>
          <a:noFill/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sz="2000" dirty="0" smtClean="0">
              <a:solidFill>
                <a:schemeClr val="accent1"/>
              </a:solidFill>
              <a:latin typeface="Tahoma" panose="020B0604030504040204" pitchFamily="34" charset="0"/>
            </a:endParaRPr>
          </a:p>
          <a:p>
            <a:r>
              <a:rPr lang="en-GB" sz="2000" dirty="0" smtClean="0">
                <a:solidFill>
                  <a:schemeClr val="tx1"/>
                </a:solidFill>
                <a:latin typeface="Tahoma" panose="020B0604030504040204" pitchFamily="34" charset="0"/>
              </a:rPr>
              <a:t>Your profit is </a:t>
            </a:r>
            <a:r>
              <a:rPr lang="en-GB" sz="2000" b="1" dirty="0" smtClean="0">
                <a:solidFill>
                  <a:schemeClr val="tx1"/>
                </a:solidFill>
                <a:latin typeface="Tahoma" panose="020B0604030504040204" pitchFamily="34" charset="0"/>
              </a:rPr>
              <a:t>how much money you have made from selling your products </a:t>
            </a:r>
            <a:r>
              <a:rPr lang="en-GB" sz="2000" dirty="0" smtClean="0">
                <a:solidFill>
                  <a:schemeClr val="tx1"/>
                </a:solidFill>
                <a:latin typeface="Tahoma" panose="020B0604030504040204" pitchFamily="34" charset="0"/>
              </a:rPr>
              <a:t>after you have taken away the total cost of buying their ingredients.</a:t>
            </a:r>
          </a:p>
          <a:p>
            <a:endParaRPr lang="en-GB" sz="1800" dirty="0" smtClean="0">
              <a:solidFill>
                <a:schemeClr val="tx1"/>
              </a:solidFill>
              <a:latin typeface="Tahoma" panose="020B0604030504040204" pitchFamily="34" charset="0"/>
            </a:endParaRPr>
          </a:p>
          <a:p>
            <a:r>
              <a:rPr lang="en-GB" sz="2800" dirty="0" smtClean="0">
                <a:solidFill>
                  <a:srgbClr val="E85803"/>
                </a:solidFill>
                <a:latin typeface="Tahoma" panose="020B0604030504040204" pitchFamily="34" charset="0"/>
              </a:rPr>
              <a:t>Profit= selling price – ingredients cost</a:t>
            </a:r>
          </a:p>
          <a:p>
            <a:endParaRPr lang="en-GB" sz="2800" dirty="0" smtClean="0">
              <a:solidFill>
                <a:srgbClr val="7030A0"/>
              </a:solidFill>
              <a:latin typeface="Tahoma" panose="020B0604030504040204" pitchFamily="34" charset="0"/>
            </a:endParaRPr>
          </a:p>
          <a:p>
            <a:endParaRPr lang="en-GB" sz="2800" dirty="0" smtClean="0">
              <a:solidFill>
                <a:srgbClr val="FF3399"/>
              </a:solidFill>
              <a:latin typeface="Tahoma" panose="020B0604030504040204" pitchFamily="34" charset="0"/>
            </a:endParaRPr>
          </a:p>
          <a:p>
            <a:endParaRPr lang="en-GB" sz="2800" dirty="0" smtClean="0">
              <a:solidFill>
                <a:srgbClr val="FF3399"/>
              </a:solidFill>
              <a:latin typeface="Tahoma" panose="020B0604030504040204" pitchFamily="34" charset="0"/>
            </a:endParaRPr>
          </a:p>
        </p:txBody>
      </p:sp>
      <p:cxnSp>
        <p:nvCxnSpPr>
          <p:cNvPr id="5" name="Straight Arrow Connector 4"/>
          <p:cNvCxnSpPr/>
          <p:nvPr/>
        </p:nvCxnSpPr>
        <p:spPr>
          <a:xfrm flipV="1">
            <a:off x="2951778" y="3789040"/>
            <a:ext cx="360040" cy="5099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1475656" y="4291488"/>
            <a:ext cx="25202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latin typeface="Tahoma" panose="020B0604030504040204" pitchFamily="34" charset="0"/>
              </a:rPr>
              <a:t>How much money you make</a:t>
            </a:r>
            <a:endParaRPr lang="en-GB" dirty="0">
              <a:latin typeface="Tahoma" panose="020B0604030504040204" pitchFamily="34" charset="0"/>
            </a:endParaRPr>
          </a:p>
        </p:txBody>
      </p:sp>
      <p:cxnSp>
        <p:nvCxnSpPr>
          <p:cNvPr id="9" name="Straight Arrow Connector 8"/>
          <p:cNvCxnSpPr/>
          <p:nvPr/>
        </p:nvCxnSpPr>
        <p:spPr>
          <a:xfrm flipH="1" flipV="1">
            <a:off x="5832098" y="3789040"/>
            <a:ext cx="144016" cy="42765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4860032" y="4221221"/>
            <a:ext cx="25202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latin typeface="Tahoma" panose="020B0604030504040204" pitchFamily="34" charset="0"/>
              </a:rPr>
              <a:t>How much your ingredients cost</a:t>
            </a:r>
            <a:endParaRPr lang="en-GB" dirty="0">
              <a:latin typeface="Tahoma" panose="020B0604030504040204" pitchFamily="34" charset="0"/>
            </a:endParaRPr>
          </a:p>
        </p:txBody>
      </p:sp>
      <p:sp>
        <p:nvSpPr>
          <p:cNvPr id="11" name="Explosion 2 10"/>
          <p:cNvSpPr/>
          <p:nvPr/>
        </p:nvSpPr>
        <p:spPr>
          <a:xfrm rot="749807">
            <a:off x="-245831" y="999872"/>
            <a:ext cx="9649967" cy="5578336"/>
          </a:xfrm>
          <a:prstGeom prst="irregularSeal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706068" y="3128613"/>
            <a:ext cx="5152318" cy="21852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b="1" dirty="0" smtClean="0">
                <a:solidFill>
                  <a:schemeClr val="bg1"/>
                </a:solidFill>
                <a:latin typeface="Tahoma" panose="020B0604030504040204" pitchFamily="34" charset="0"/>
              </a:rPr>
              <a:t>For example:</a:t>
            </a:r>
          </a:p>
          <a:p>
            <a:pPr algn="ctr"/>
            <a:r>
              <a:rPr lang="en-GB" dirty="0" smtClean="0">
                <a:solidFill>
                  <a:prstClr val="white"/>
                </a:solidFill>
                <a:latin typeface="Tahoma" panose="020B0604030504040204" pitchFamily="34" charset="0"/>
              </a:rPr>
              <a:t>If it costs 10p to make one flatbread, how much do I need to sell it for in order to make a profit?</a:t>
            </a:r>
          </a:p>
          <a:p>
            <a:pPr algn="ctr"/>
            <a:endParaRPr lang="en-GB" dirty="0">
              <a:solidFill>
                <a:prstClr val="white"/>
              </a:solidFill>
              <a:latin typeface="Tahoma" panose="020B0604030504040204" pitchFamily="34" charset="0"/>
            </a:endParaRPr>
          </a:p>
          <a:p>
            <a:pPr algn="ctr"/>
            <a:r>
              <a:rPr lang="en-GB" dirty="0" smtClean="0">
                <a:solidFill>
                  <a:prstClr val="white"/>
                </a:solidFill>
                <a:latin typeface="Tahoma" panose="020B0604030504040204" pitchFamily="34" charset="0"/>
              </a:rPr>
              <a:t>How much profit will I make if I sell my flatbread for 25p?</a:t>
            </a:r>
          </a:p>
          <a:p>
            <a:pPr algn="ctr"/>
            <a:endParaRPr lang="en-GB" dirty="0">
              <a:solidFill>
                <a:prstClr val="black"/>
              </a:solidFill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4328" y="27794"/>
            <a:ext cx="1619672" cy="12259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2304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481848" y="764704"/>
            <a:ext cx="8194608" cy="5184576"/>
          </a:xfrm>
          <a:prstGeom prst="round2DiagRect">
            <a:avLst/>
          </a:prstGeom>
          <a:solidFill>
            <a:schemeClr val="bg1"/>
          </a:solidFill>
          <a:ln>
            <a:solidFill>
              <a:srgbClr val="F5DE3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060616" y="1124744"/>
            <a:ext cx="7056784" cy="70788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4000" b="1" dirty="0" smtClean="0">
                <a:solidFill>
                  <a:srgbClr val="E85803"/>
                </a:solidFill>
                <a:latin typeface="Tahoma" panose="020B0604030504040204" pitchFamily="34" charset="0"/>
              </a:rPr>
              <a:t>Deciding on a selling price</a:t>
            </a:r>
            <a:endParaRPr lang="en-GB" sz="4000" b="1" dirty="0">
              <a:solidFill>
                <a:srgbClr val="E85803"/>
              </a:solidFill>
              <a:latin typeface="Tahoma" panose="020B0604030504040204" pitchFamily="34" charset="0"/>
            </a:endParaRP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1060616" y="1988840"/>
            <a:ext cx="7111784" cy="3714256"/>
          </a:xfrm>
          <a:prstGeom prst="rect">
            <a:avLst/>
          </a:prstGeom>
          <a:noFill/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dirty="0">
                <a:solidFill>
                  <a:schemeClr val="tx1"/>
                </a:solidFill>
                <a:latin typeface="Tahoma" panose="020B0604030504040204" pitchFamily="34" charset="0"/>
              </a:rPr>
              <a:t>Use </a:t>
            </a:r>
            <a:r>
              <a:rPr lang="en-GB" sz="2400" dirty="0" smtClean="0">
                <a:solidFill>
                  <a:schemeClr val="tx1"/>
                </a:solidFill>
                <a:latin typeface="Tahoma" panose="020B0604030504040204" pitchFamily="34" charset="0"/>
              </a:rPr>
              <a:t>supermarket </a:t>
            </a:r>
            <a:r>
              <a:rPr lang="en-GB" sz="2400" dirty="0">
                <a:solidFill>
                  <a:schemeClr val="tx1"/>
                </a:solidFill>
                <a:latin typeface="Tahoma" panose="020B0604030504040204" pitchFamily="34" charset="0"/>
              </a:rPr>
              <a:t>websites to research the price of you competitors’ products.</a:t>
            </a:r>
          </a:p>
          <a:p>
            <a:endParaRPr lang="en-GB" sz="2400" dirty="0">
              <a:solidFill>
                <a:schemeClr val="tx1"/>
              </a:solidFill>
              <a:latin typeface="Tahoma" panose="020B0604030504040204" pitchFamily="34" charset="0"/>
            </a:endParaRPr>
          </a:p>
          <a:p>
            <a:r>
              <a:rPr lang="en-GB" sz="2400" dirty="0">
                <a:solidFill>
                  <a:schemeClr val="tx1"/>
                </a:solidFill>
                <a:latin typeface="Tahoma" panose="020B0604030504040204" pitchFamily="34" charset="0"/>
              </a:rPr>
              <a:t>Decide on a price for your product. </a:t>
            </a:r>
            <a:r>
              <a:rPr lang="en-GB" sz="2400" dirty="0">
                <a:solidFill>
                  <a:srgbClr val="E85803"/>
                </a:solidFill>
                <a:latin typeface="Tahoma" panose="020B0604030504040204" pitchFamily="34" charset="0"/>
              </a:rPr>
              <a:t>Ensure you charge enough to make a profit but not so much that your customers will take their business elsewhere! 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4328" y="27794"/>
            <a:ext cx="1619672" cy="1225997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9140" y="4941168"/>
            <a:ext cx="1452949" cy="16355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61650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481848" y="908720"/>
            <a:ext cx="8194608" cy="5184576"/>
          </a:xfrm>
          <a:prstGeom prst="round2DiagRect">
            <a:avLst/>
          </a:prstGeom>
          <a:solidFill>
            <a:schemeClr val="bg1"/>
          </a:solidFill>
          <a:ln>
            <a:solidFill>
              <a:srgbClr val="F5DE3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050760" y="1052736"/>
            <a:ext cx="7056784" cy="132343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4000" b="1" dirty="0">
                <a:solidFill>
                  <a:srgbClr val="E85803"/>
                </a:solidFill>
                <a:latin typeface="Tahoma" panose="020B0604030504040204" pitchFamily="34" charset="0"/>
              </a:rPr>
              <a:t>Calculating your profit per unit</a:t>
            </a: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824440" y="2376175"/>
            <a:ext cx="7409672" cy="3528392"/>
          </a:xfrm>
          <a:prstGeom prst="rect">
            <a:avLst/>
          </a:prstGeom>
          <a:solidFill>
            <a:srgbClr val="FFFFFF">
              <a:alpha val="87059"/>
            </a:srgbClr>
          </a:solidFill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n-GB" sz="2400" dirty="0" smtClean="0">
                <a:latin typeface="Tahoma" panose="020B0604030504040204" pitchFamily="34" charset="0"/>
              </a:rPr>
              <a:t>Calculate how much profit you will make on each portion of product that you sell.</a:t>
            </a:r>
          </a:p>
          <a:p>
            <a:pPr marL="0" indent="0" algn="ctr">
              <a:buFont typeface="Arial" panose="020B0604020202020204" pitchFamily="34" charset="0"/>
              <a:buNone/>
            </a:pPr>
            <a:endParaRPr lang="en-GB" sz="2800" dirty="0" smtClean="0">
              <a:solidFill>
                <a:srgbClr val="7030A0"/>
              </a:solidFill>
              <a:latin typeface="Tahoma" panose="020B0604030504040204" pitchFamily="34" charset="0"/>
            </a:endParaRPr>
          </a:p>
          <a:p>
            <a:pPr marL="0" indent="0" algn="ctr">
              <a:buFont typeface="Arial" panose="020B0604020202020204" pitchFamily="34" charset="0"/>
              <a:buNone/>
            </a:pPr>
            <a:r>
              <a:rPr lang="en-GB" sz="2000" b="1" dirty="0" smtClean="0">
                <a:solidFill>
                  <a:srgbClr val="E85803"/>
                </a:solidFill>
                <a:latin typeface="Tahoma" panose="020B0604030504040204" pitchFamily="34" charset="0"/>
              </a:rPr>
              <a:t>Profit per unit= </a:t>
            </a:r>
            <a:r>
              <a:rPr lang="en-GB" sz="2000" b="1" dirty="0" smtClean="0">
                <a:latin typeface="Tahoma" panose="020B0604030504040204" pitchFamily="34" charset="0"/>
              </a:rPr>
              <a:t>selling price per unit - cost per unit</a:t>
            </a:r>
          </a:p>
          <a:p>
            <a:pPr marL="0" indent="0" algn="ctr">
              <a:buFont typeface="Arial" panose="020B0604020202020204" pitchFamily="34" charset="0"/>
              <a:buNone/>
            </a:pPr>
            <a:endParaRPr lang="en-GB" sz="2800" dirty="0" smtClean="0">
              <a:solidFill>
                <a:srgbClr val="7030A0"/>
              </a:solidFill>
              <a:latin typeface="Tahoma" panose="020B0604030504040204" pitchFamily="34" charset="0"/>
            </a:endParaRPr>
          </a:p>
          <a:p>
            <a:pPr marL="0" indent="0" algn="ctr">
              <a:buFont typeface="Arial" panose="020B0604020202020204" pitchFamily="34" charset="0"/>
              <a:buNone/>
            </a:pPr>
            <a:endParaRPr lang="en-GB" sz="2800" dirty="0" smtClean="0">
              <a:solidFill>
                <a:srgbClr val="FF3399"/>
              </a:solidFill>
              <a:latin typeface="Tahoma" panose="020B0604030504040204" pitchFamily="34" charset="0"/>
            </a:endParaRPr>
          </a:p>
          <a:p>
            <a:pPr marL="0" indent="0" algn="ctr">
              <a:buFont typeface="Arial" panose="020B0604020202020204" pitchFamily="34" charset="0"/>
              <a:buNone/>
            </a:pPr>
            <a:endParaRPr lang="en-GB" sz="2800" dirty="0" smtClean="0">
              <a:solidFill>
                <a:srgbClr val="FF3399"/>
              </a:solidFill>
              <a:latin typeface="Tahoma" panose="020B060403050404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619672" y="4437112"/>
            <a:ext cx="2098147" cy="923330"/>
          </a:xfrm>
          <a:prstGeom prst="rect">
            <a:avLst/>
          </a:prstGeom>
          <a:solidFill>
            <a:sysClr val="window" lastClr="FFFFFF"/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ahoma" panose="020B0604030504040204" pitchFamily="34" charset="0"/>
              </a:rPr>
              <a:t>The price each customer will pay for their tortilla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135965" y="4540700"/>
            <a:ext cx="2098147" cy="923330"/>
          </a:xfrm>
          <a:prstGeom prst="rect">
            <a:avLst/>
          </a:prstGeom>
          <a:solidFill>
            <a:sysClr val="window" lastClr="FFFFFF"/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ahoma" panose="020B0604030504040204" pitchFamily="34" charset="0"/>
              </a:rPr>
              <a:t>How much each tortilla costs you to make</a:t>
            </a:r>
          </a:p>
        </p:txBody>
      </p:sp>
      <p:cxnSp>
        <p:nvCxnSpPr>
          <p:cNvPr id="10" name="Straight Arrow Connector 9"/>
          <p:cNvCxnSpPr/>
          <p:nvPr/>
        </p:nvCxnSpPr>
        <p:spPr>
          <a:xfrm flipV="1">
            <a:off x="3572088" y="4236526"/>
            <a:ext cx="559664" cy="401171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tailEnd type="arrow"/>
          </a:ln>
          <a:effectLst/>
        </p:spPr>
      </p:cxnSp>
      <p:cxnSp>
        <p:nvCxnSpPr>
          <p:cNvPr id="11" name="Straight Arrow Connector 10"/>
          <p:cNvCxnSpPr/>
          <p:nvPr/>
        </p:nvCxnSpPr>
        <p:spPr>
          <a:xfrm flipH="1" flipV="1">
            <a:off x="6552221" y="4170062"/>
            <a:ext cx="216024" cy="401171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tailEnd type="arrow"/>
          </a:ln>
          <a:effectLst/>
        </p:spPr>
      </p:cxnSp>
      <p:sp>
        <p:nvSpPr>
          <p:cNvPr id="16" name="Explosion 2 15"/>
          <p:cNvSpPr/>
          <p:nvPr/>
        </p:nvSpPr>
        <p:spPr>
          <a:xfrm rot="749807">
            <a:off x="236684" y="277659"/>
            <a:ext cx="9649967" cy="5578336"/>
          </a:xfrm>
          <a:prstGeom prst="irregularSeal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447765" y="1891061"/>
            <a:ext cx="4320480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b="1" dirty="0" smtClean="0">
                <a:solidFill>
                  <a:schemeClr val="bg1"/>
                </a:solidFill>
                <a:latin typeface="Tahoma" panose="020B0604030504040204" pitchFamily="34" charset="0"/>
              </a:rPr>
              <a:t>For example:</a:t>
            </a:r>
          </a:p>
          <a:p>
            <a:pPr algn="ctr"/>
            <a:r>
              <a:rPr lang="en-GB" dirty="0" smtClean="0">
                <a:solidFill>
                  <a:prstClr val="white"/>
                </a:solidFill>
                <a:latin typeface="Tahoma" panose="020B0604030504040204" pitchFamily="34" charset="0"/>
              </a:rPr>
              <a:t>If it costs 20p to make one tortilla, how much profit will I make if I sell each one for 50p?</a:t>
            </a:r>
          </a:p>
          <a:p>
            <a:pPr algn="ctr"/>
            <a:endParaRPr lang="en-GB" dirty="0">
              <a:solidFill>
                <a:prstClr val="white"/>
              </a:solidFill>
              <a:latin typeface="Tahoma" panose="020B0604030504040204" pitchFamily="34" charset="0"/>
            </a:endParaRPr>
          </a:p>
          <a:p>
            <a:pPr algn="ctr"/>
            <a:r>
              <a:rPr lang="en-GB" dirty="0" smtClean="0">
                <a:solidFill>
                  <a:prstClr val="white"/>
                </a:solidFill>
                <a:latin typeface="Tahoma" panose="020B0604030504040204" pitchFamily="34" charset="0"/>
              </a:rPr>
              <a:t>How much profit will I make if I sell one tortilla for 15p ?</a:t>
            </a:r>
          </a:p>
          <a:p>
            <a:pPr algn="ctr"/>
            <a:endParaRPr lang="en-GB" dirty="0">
              <a:solidFill>
                <a:prstClr val="black"/>
              </a:solidFill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4328" y="27794"/>
            <a:ext cx="1619672" cy="12259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16844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481848" y="764704"/>
            <a:ext cx="8194608" cy="5184576"/>
          </a:xfrm>
          <a:prstGeom prst="round2DiagRect">
            <a:avLst/>
          </a:prstGeom>
          <a:solidFill>
            <a:schemeClr val="bg1"/>
          </a:solidFill>
          <a:ln>
            <a:solidFill>
              <a:srgbClr val="F5DE3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02308" y="1231885"/>
            <a:ext cx="7553688" cy="120032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3600" b="1" dirty="0">
                <a:solidFill>
                  <a:srgbClr val="E85803"/>
                </a:solidFill>
                <a:latin typeface="Tahoma" panose="020B0604030504040204" pitchFamily="34" charset="0"/>
              </a:rPr>
              <a:t>Calculating your </a:t>
            </a:r>
            <a:r>
              <a:rPr lang="en-GB" sz="3600" b="1" dirty="0" smtClean="0">
                <a:solidFill>
                  <a:srgbClr val="E85803"/>
                </a:solidFill>
                <a:latin typeface="Tahoma" panose="020B0604030504040204" pitchFamily="34" charset="0"/>
              </a:rPr>
              <a:t>expected total profit</a:t>
            </a:r>
            <a:endParaRPr lang="en-GB" sz="3600" b="1" dirty="0">
              <a:solidFill>
                <a:srgbClr val="E85803"/>
              </a:solidFill>
              <a:latin typeface="Tahoma" panose="020B0604030504040204" pitchFamily="34" charset="0"/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887000" y="2433374"/>
            <a:ext cx="7445676" cy="3101470"/>
          </a:xfrm>
          <a:prstGeom prst="rect">
            <a:avLst/>
          </a:prstGeom>
          <a:solidFill>
            <a:srgbClr val="FFFFFF">
              <a:alpha val="87059"/>
            </a:srgbClr>
          </a:solidFill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GB" sz="2400" dirty="0">
                <a:latin typeface="Tahoma" panose="020B0604030504040204" pitchFamily="34" charset="0"/>
              </a:rPr>
              <a:t>How much profit will you make if you sell all your </a:t>
            </a:r>
            <a:r>
              <a:rPr lang="en-GB" sz="2400" dirty="0" smtClean="0">
                <a:latin typeface="Tahoma" panose="020B0604030504040204" pitchFamily="34" charset="0"/>
              </a:rPr>
              <a:t>product portions </a:t>
            </a:r>
            <a:r>
              <a:rPr lang="en-GB" sz="2400" dirty="0">
                <a:latin typeface="Tahoma" panose="020B0604030504040204" pitchFamily="34" charset="0"/>
              </a:rPr>
              <a:t>for the price you have decided on?</a:t>
            </a:r>
          </a:p>
          <a:p>
            <a:pPr marL="0" indent="0" algn="ctr">
              <a:buNone/>
            </a:pPr>
            <a:endParaRPr lang="en-GB" sz="2400" dirty="0">
              <a:latin typeface="Tahoma" panose="020B0604030504040204" pitchFamily="34" charset="0"/>
            </a:endParaRPr>
          </a:p>
          <a:p>
            <a:pPr marL="0" indent="0" algn="ctr">
              <a:buNone/>
            </a:pPr>
            <a:r>
              <a:rPr lang="en-GB" sz="2000" b="1" dirty="0">
                <a:solidFill>
                  <a:srgbClr val="E85803"/>
                </a:solidFill>
                <a:latin typeface="Tahoma" panose="020B0604030504040204" pitchFamily="34" charset="0"/>
              </a:rPr>
              <a:t>Total Profit= </a:t>
            </a:r>
            <a:r>
              <a:rPr lang="en-GB" sz="2000" b="1" dirty="0">
                <a:latin typeface="Tahoma" panose="020B0604030504040204" pitchFamily="34" charset="0"/>
              </a:rPr>
              <a:t>profit per unit x number of </a:t>
            </a:r>
            <a:r>
              <a:rPr lang="en-GB" sz="2000" b="1" dirty="0" smtClean="0">
                <a:latin typeface="Tahoma" panose="020B0604030504040204" pitchFamily="34" charset="0"/>
              </a:rPr>
              <a:t>product portions sold </a:t>
            </a:r>
            <a:endParaRPr lang="en-GB" sz="2000" b="1" dirty="0">
              <a:latin typeface="Tahoma" panose="020B0604030504040204" pitchFamily="34" charset="0"/>
            </a:endParaRPr>
          </a:p>
        </p:txBody>
      </p:sp>
      <p:sp>
        <p:nvSpPr>
          <p:cNvPr id="12" name="Explosion 2 11"/>
          <p:cNvSpPr/>
          <p:nvPr/>
        </p:nvSpPr>
        <p:spPr>
          <a:xfrm rot="749807">
            <a:off x="236686" y="662556"/>
            <a:ext cx="9649967" cy="5578336"/>
          </a:xfrm>
          <a:prstGeom prst="irregularSeal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835696" y="2441984"/>
            <a:ext cx="5328592" cy="19082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b="1" dirty="0" smtClean="0">
                <a:solidFill>
                  <a:schemeClr val="bg1"/>
                </a:solidFill>
                <a:latin typeface="Tahoma" panose="020B0604030504040204" pitchFamily="34" charset="0"/>
              </a:rPr>
              <a:t>For example:</a:t>
            </a:r>
          </a:p>
          <a:p>
            <a:pPr algn="ctr"/>
            <a:r>
              <a:rPr lang="en-GB" dirty="0" smtClean="0">
                <a:solidFill>
                  <a:schemeClr val="bg1"/>
                </a:solidFill>
                <a:latin typeface="Tahoma" panose="020B0604030504040204" pitchFamily="34" charset="0"/>
              </a:rPr>
              <a:t>If I make 10p profit per tortilla and I sell 24 tortillas, how much profit will I make?</a:t>
            </a:r>
          </a:p>
          <a:p>
            <a:pPr algn="ctr"/>
            <a:endParaRPr lang="en-GB" dirty="0">
              <a:solidFill>
                <a:schemeClr val="bg1"/>
              </a:solidFill>
              <a:latin typeface="Tahoma" panose="020B0604030504040204" pitchFamily="34" charset="0"/>
            </a:endParaRPr>
          </a:p>
          <a:p>
            <a:pPr algn="ctr"/>
            <a:r>
              <a:rPr lang="en-GB" dirty="0" smtClean="0">
                <a:solidFill>
                  <a:schemeClr val="bg1"/>
                </a:solidFill>
                <a:latin typeface="Tahoma" panose="020B0604030504040204" pitchFamily="34" charset="0"/>
              </a:rPr>
              <a:t>What if I sell 54 tortillas?</a:t>
            </a:r>
          </a:p>
          <a:p>
            <a:pPr algn="ctr"/>
            <a:endParaRPr lang="en-GB" dirty="0">
              <a:solidFill>
                <a:prstClr val="black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4328" y="27794"/>
            <a:ext cx="1619672" cy="12259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6172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481848" y="980728"/>
            <a:ext cx="8194608" cy="5472608"/>
          </a:xfrm>
          <a:prstGeom prst="round2DiagRect">
            <a:avLst/>
          </a:prstGeom>
          <a:solidFill>
            <a:schemeClr val="bg1"/>
          </a:solidFill>
          <a:ln>
            <a:solidFill>
              <a:srgbClr val="F5DE3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98732" y="1124744"/>
            <a:ext cx="7560840" cy="34163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4000" b="1" dirty="0" smtClean="0">
                <a:solidFill>
                  <a:srgbClr val="E85803"/>
                </a:solidFill>
                <a:latin typeface="Tahoma" panose="020B0604030504040204" pitchFamily="34" charset="0"/>
              </a:rPr>
              <a:t>Running an ethical business</a:t>
            </a:r>
          </a:p>
          <a:p>
            <a:pPr algn="ctr"/>
            <a:endParaRPr lang="en-GB" dirty="0" smtClean="0">
              <a:solidFill>
                <a:srgbClr val="FF0000"/>
              </a:solidFill>
              <a:latin typeface="Tahoma" panose="020B0604030504040204" pitchFamily="34" charset="0"/>
            </a:endParaRPr>
          </a:p>
          <a:p>
            <a:pPr algn="ctr"/>
            <a:r>
              <a:rPr lang="en-GB" dirty="0" smtClean="0">
                <a:latin typeface="Tahoma" panose="020B0604030504040204" pitchFamily="34" charset="0"/>
              </a:rPr>
              <a:t>As business owners, who do we need to make sure we treat fairly? Talk to your business group.</a:t>
            </a:r>
          </a:p>
          <a:p>
            <a:pPr algn="ctr"/>
            <a:endParaRPr lang="en-GB" dirty="0">
              <a:latin typeface="Tahoma" panose="020B0604030504040204" pitchFamily="34" charset="0"/>
            </a:endParaRPr>
          </a:p>
          <a:p>
            <a:pPr algn="ctr"/>
            <a:r>
              <a:rPr lang="en-GB" dirty="0" smtClean="0">
                <a:latin typeface="Tahoma" panose="020B0604030504040204" pitchFamily="34" charset="0"/>
              </a:rPr>
              <a:t>In addition to ensuring our business makes a profit, we need to make sure that our suppliers are paid a fair price whilst not charging our consumers too much money.</a:t>
            </a:r>
          </a:p>
          <a:p>
            <a:pPr algn="ctr"/>
            <a:endParaRPr lang="en-GB" dirty="0">
              <a:solidFill>
                <a:srgbClr val="FF3399"/>
              </a:solidFill>
              <a:latin typeface="Tahoma" panose="020B0604030504040204" pitchFamily="34" charset="0"/>
            </a:endParaRPr>
          </a:p>
          <a:p>
            <a:pPr algn="ctr"/>
            <a:r>
              <a:rPr lang="en-GB" sz="3200" b="1" dirty="0" smtClean="0">
                <a:solidFill>
                  <a:srgbClr val="E85803"/>
                </a:solidFill>
                <a:latin typeface="Tahoma" panose="020B0604030504040204" pitchFamily="34" charset="0"/>
              </a:rPr>
              <a:t>Why?</a:t>
            </a:r>
            <a:endParaRPr lang="en-GB" sz="1400" b="1" dirty="0" smtClean="0">
              <a:solidFill>
                <a:srgbClr val="E85803"/>
              </a:solidFill>
              <a:latin typeface="Tahoma" panose="020B0604030504040204" pitchFamily="34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2968" y="4528493"/>
            <a:ext cx="3312368" cy="16599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4328" y="27794"/>
            <a:ext cx="1619672" cy="12259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68618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234</TotalTime>
  <Words>556</Words>
  <Application>Microsoft Office PowerPoint</Application>
  <PresentationFormat>On-screen Show (4:3)</PresentationFormat>
  <Paragraphs>65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1_Office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Farming STEMterprise</dc:title>
  <dc:creator>Jennie Devine</dc:creator>
  <cp:lastModifiedBy>Jennie Devine</cp:lastModifiedBy>
  <cp:revision>26</cp:revision>
  <dcterms:created xsi:type="dcterms:W3CDTF">2018-09-18T08:43:35Z</dcterms:created>
  <dcterms:modified xsi:type="dcterms:W3CDTF">2018-12-19T12:53:44Z</dcterms:modified>
</cp:coreProperties>
</file>