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78" r:id="rId2"/>
    <p:sldId id="277" r:id="rId3"/>
    <p:sldId id="280" r:id="rId4"/>
    <p:sldId id="281" r:id="rId5"/>
    <p:sldId id="279" r:id="rId6"/>
    <p:sldId id="282" r:id="rId7"/>
    <p:sldId id="267" r:id="rId8"/>
    <p:sldId id="268" r:id="rId9"/>
    <p:sldId id="269" r:id="rId10"/>
    <p:sldId id="285" r:id="rId11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2034" y="63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E924CC71-AD79-4015-9820-654D2444DEB2}" type="datetimeFigureOut">
              <a:rPr lang="en-GB" smtClean="0"/>
              <a:pPr/>
              <a:t>18/05/2020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BDDD3A23-C718-4530-96CD-5DE2F9F2E51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710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84268" y="6457904"/>
            <a:ext cx="1981367" cy="339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4C81CFF-7323-4228-A0B7-741550617ADE}" type="slidenum">
              <a:rPr>
                <a:latin typeface="Tahoma" panose="020B0604030504040204" pitchFamily="34" charset="0"/>
              </a:rPr>
              <a:t>7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0175" y="515938"/>
            <a:ext cx="1763713" cy="254952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25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84268" y="6457904"/>
            <a:ext cx="1981367" cy="339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84DBAE7-22CB-45B9-983F-21EC4741B4B0}" type="slidenum">
              <a:rPr>
                <a:latin typeface="Tahoma" panose="020B0604030504040204" pitchFamily="34" charset="0"/>
              </a:rPr>
              <a:t>8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0175" y="515938"/>
            <a:ext cx="1763713" cy="254952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29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84268" y="6457904"/>
            <a:ext cx="1981367" cy="339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E18F29B-BC68-4F80-BAB4-15F5287C4083}" type="slidenum">
              <a:rPr>
                <a:latin typeface="Tahoma" panose="020B0604030504040204" pitchFamily="34" charset="0"/>
              </a:rPr>
              <a:t>9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0175" y="515938"/>
            <a:ext cx="1763713" cy="254952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823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84268" y="6457904"/>
            <a:ext cx="1981367" cy="339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E18F29B-BC68-4F80-BAB4-15F5287C4083}" type="slidenum">
              <a:rPr>
                <a:latin typeface="Tahoma" panose="020B0604030504040204" pitchFamily="34" charset="0"/>
              </a:rPr>
              <a:t>10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0175" y="515938"/>
            <a:ext cx="1763713" cy="254952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823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3438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401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662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672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802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6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806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09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97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407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245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29130CF6-D99D-41EF-82E8-40EABDED8BCD}" type="datetimeFigureOut">
              <a:rPr lang="en-GB" smtClean="0"/>
              <a:pPr/>
              <a:t>18/05/2020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46392F0D-9B95-46FE-847A-D8285F20D75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8416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1.png"/><Relationship Id="rId4" Type="http://schemas.openxmlformats.org/officeDocument/2006/relationships/image" Target="../media/image23.jpe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65" y="2341735"/>
            <a:ext cx="6258265" cy="4737140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-1055403" y="7188057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Stage 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5: 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Making a food product</a:t>
            </a:r>
            <a:endParaRPr lang="en-GB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 smtClean="0">
                <a:solidFill>
                  <a:schemeClr val="bg1"/>
                </a:solidFill>
                <a:latin typeface="VAG Rounded" panose="020B0500000000000000" pitchFamily="34" charset="0"/>
              </a:rPr>
              <a:t> </a:t>
            </a:r>
            <a:endParaRPr lang="en-GB" dirty="0">
              <a:solidFill>
                <a:schemeClr val="bg1"/>
              </a:solidFill>
              <a:latin typeface="VAG 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308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64599" y="1989404"/>
            <a:ext cx="6134100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0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Evaluation</a:t>
            </a: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0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Taste your product and  evaluate it using these ideas to </a:t>
            </a:r>
            <a:r>
              <a:rPr lang="en-GB" sz="20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 you. Score your product out of 5 and write a comment for each of </a:t>
            </a:r>
            <a:r>
              <a:rPr lang="en-GB" sz="20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following </a:t>
            </a:r>
            <a:r>
              <a:rPr lang="en-GB" sz="20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features.</a:t>
            </a: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000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790" y="171451"/>
            <a:ext cx="1056210" cy="80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046004"/>
              </p:ext>
            </p:extLst>
          </p:nvPr>
        </p:nvGraphicFramePr>
        <p:xfrm>
          <a:off x="461225" y="3025120"/>
          <a:ext cx="5868670" cy="2523744"/>
        </p:xfrm>
        <a:graphic>
          <a:graphicData uri="http://schemas.openxmlformats.org/drawingml/2006/table">
            <a:tbl>
              <a:tblPr firstRow="1" firstCol="1" bandRow="1"/>
              <a:tblGrid>
                <a:gridCol w="1695450"/>
                <a:gridCol w="1009650"/>
                <a:gridCol w="316357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Feature</a:t>
                      </a:r>
                      <a:endParaRPr lang="en-GB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Score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Comment </a:t>
                      </a:r>
                      <a:r>
                        <a:rPr lang="en-GB" sz="1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(give reasons for your scores)</a:t>
                      </a:r>
                      <a:endParaRPr lang="en-GB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Presentation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Texture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Taste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6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0146" y="5614394"/>
            <a:ext cx="5443004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could you do next time to improve your product?</a:t>
            </a:r>
            <a:endParaRPr kumimoji="0" lang="en-GB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5" r="5000"/>
          <a:stretch/>
        </p:blipFill>
        <p:spPr bwMode="auto">
          <a:xfrm>
            <a:off x="2098552" y="6476168"/>
            <a:ext cx="2666192" cy="23234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7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06" y="1069935"/>
            <a:ext cx="7056784" cy="55092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Learning </a:t>
            </a:r>
            <a:r>
              <a:rPr lang="en-GB" sz="40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Objective:</a:t>
            </a:r>
            <a:endParaRPr lang="en-GB" sz="40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produce a food product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Today, we will be making the </a:t>
            </a:r>
            <a:r>
              <a:rPr lang="en-GB" sz="24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 flag pizzas that we planned.</a:t>
            </a:r>
            <a:endParaRPr lang="en-GB" sz="2400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Before we begin, let’s learn about where 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ur ingredients have come from.</a:t>
            </a:r>
          </a:p>
          <a:p>
            <a:pPr algn="ctr"/>
            <a:endParaRPr lang="en-GB" sz="24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lang="en-GB" sz="24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izza bases are a type of bread. </a:t>
            </a:r>
            <a:r>
              <a:rPr lang="en-GB" sz="24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Flour </a:t>
            </a:r>
            <a:r>
              <a:rPr lang="en-GB" sz="24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the main ingredient of bread.</a:t>
            </a:r>
          </a:p>
          <a:p>
            <a:pPr algn="ctr"/>
            <a:endParaRPr lang="en-GB" sz="24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Where does flour come from</a:t>
            </a:r>
            <a:r>
              <a:rPr lang="en-GB" sz="2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en-GB" sz="24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is it made?</a:t>
            </a: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13" y="6619505"/>
            <a:ext cx="2826745" cy="18848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00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06" y="1069935"/>
            <a:ext cx="7056784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Wheat</a:t>
            </a:r>
          </a:p>
          <a:p>
            <a:pPr algn="ctr"/>
            <a:endParaRPr lang="en-GB" sz="40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Flour is made from </a:t>
            </a:r>
            <a:r>
              <a:rPr lang="en-GB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wheat.</a:t>
            </a:r>
          </a:p>
          <a:p>
            <a:pPr algn="ctr"/>
            <a:endParaRPr lang="en-GB" sz="28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Wheat is a variety of </a:t>
            </a:r>
            <a:r>
              <a:rPr lang="en-GB" sz="28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grass. </a:t>
            </a:r>
          </a:p>
          <a:p>
            <a:pPr algn="ctr"/>
            <a:r>
              <a:rPr lang="en-GB" sz="28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lang="en-GB" sz="28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lang="en-GB" sz="28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known as a </a:t>
            </a:r>
            <a:r>
              <a:rPr lang="en-GB" sz="28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cereal </a:t>
            </a:r>
            <a:r>
              <a:rPr lang="en-GB" sz="28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grain. </a:t>
            </a:r>
            <a:endParaRPr lang="en-GB" sz="28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1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930" y="4836694"/>
            <a:ext cx="4397711" cy="29357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71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43810"/>
            <a:ext cx="705678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Wheat</a:t>
            </a: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13663" y="1900932"/>
            <a:ext cx="24724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We only use the grains </a:t>
            </a:r>
            <a:r>
              <a:rPr lang="en-GB" dirty="0" smtClean="0">
                <a:latin typeface="Verdana" panose="020B0604030504040204" pitchFamily="34" charset="0"/>
                <a:ea typeface="Verdana" panose="020B0604030504040204" pitchFamily="34" charset="0"/>
              </a:rPr>
              <a:t>for flour. The part of the plant  where the grains 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are is called the </a:t>
            </a:r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ear. 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There </a:t>
            </a:r>
            <a:r>
              <a:rPr lang="en-GB" dirty="0" smtClean="0">
                <a:latin typeface="Verdana" panose="020B0604030504040204" pitchFamily="34" charset="0"/>
                <a:ea typeface="Verdana" panose="020B0604030504040204" pitchFamily="34" charset="0"/>
              </a:rPr>
              <a:t>are 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up to 50 grains in one plant. </a:t>
            </a:r>
          </a:p>
        </p:txBody>
      </p:sp>
      <p:sp>
        <p:nvSpPr>
          <p:cNvPr id="4" name="Rectangle 3"/>
          <p:cNvSpPr/>
          <p:nvPr/>
        </p:nvSpPr>
        <p:spPr>
          <a:xfrm>
            <a:off x="3437955" y="6607825"/>
            <a:ext cx="26297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The stalk of the plant is also used, but not for flour. This part is used to make straw, which animals will use as bedding.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0" r="5568"/>
          <a:stretch/>
        </p:blipFill>
        <p:spPr bwMode="auto">
          <a:xfrm>
            <a:off x="1728155" y="3603539"/>
            <a:ext cx="3716037" cy="29694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786" y="1774807"/>
            <a:ext cx="3001993" cy="19931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90" y="6573025"/>
            <a:ext cx="2385117" cy="17891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4288221" y="3466705"/>
            <a:ext cx="464615" cy="4116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561463" y="6385034"/>
            <a:ext cx="324689" cy="4099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07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444960"/>
            <a:ext cx="68580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Bread</a:t>
            </a:r>
            <a:endParaRPr kumimoji="0" lang="en-GB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724" y="1460623"/>
            <a:ext cx="6148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Bread is a staple</a:t>
            </a:r>
            <a:r>
              <a:rPr kumimoji="0" lang="en-GB" sz="2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food.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This means that the food is eaten frequently and</a:t>
            </a:r>
            <a:r>
              <a:rPr kumimoji="0" lang="en-GB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makes up a large proportion of a person’s diet.</a:t>
            </a:r>
            <a:endParaRPr kumimoji="0" lang="en-GB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7242" y="4263444"/>
            <a:ext cx="29812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Flour is one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of the main ingredients in bread. Without </a:t>
            </a:r>
            <a:r>
              <a:rPr lang="en-GB" sz="16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it, it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would not form a dough.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29001" y="4263444"/>
            <a:ext cx="30742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Water or milk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must be added to the flour in order to make the dough. The temperature makes a difference if you are using yeast.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33976" y="6808601"/>
            <a:ext cx="25950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Yeast feed on the sugars 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naturally found in flour. They then turn this sugar into carbon dioxide which makes the bread rise.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13300" y="7301043"/>
            <a:ext cx="24515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Salt is added to bread to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enhance the flavours within the dough.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0" t="13314" r="5395" b="2406"/>
          <a:stretch/>
        </p:blipFill>
        <p:spPr bwMode="auto">
          <a:xfrm>
            <a:off x="1288789" y="2769722"/>
            <a:ext cx="1338183" cy="16010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Users\jdevine\Pictures\Farming STEMterprise\shutterstock_52749744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8" r="46842" b="13272"/>
          <a:stretch/>
        </p:blipFill>
        <p:spPr bwMode="auto">
          <a:xfrm>
            <a:off x="3754851" y="2890190"/>
            <a:ext cx="2049128" cy="13601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76" y="5295088"/>
            <a:ext cx="2318328" cy="15924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r="17983"/>
          <a:stretch/>
        </p:blipFill>
        <p:spPr bwMode="auto">
          <a:xfrm>
            <a:off x="3980084" y="5833104"/>
            <a:ext cx="1517970" cy="15048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27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06" y="1069935"/>
            <a:ext cx="7056784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Let’s get ready to cook!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4816" y="2541488"/>
            <a:ext cx="3384376" cy="22562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39889" y="5510043"/>
            <a:ext cx="2585785" cy="25089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598" y="5140711"/>
            <a:ext cx="3002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Tahoma" panose="020B0604030504040204" pitchFamily="34" charset="0"/>
              </a:rPr>
              <a:t>Wash your hands</a:t>
            </a:r>
            <a:endParaRPr lang="en-GB" b="1" dirty="0">
              <a:latin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2422" y="8050210"/>
            <a:ext cx="3002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Tahoma" panose="020B0604030504040204" pitchFamily="34" charset="0"/>
              </a:rPr>
              <a:t>Tie up long hair</a:t>
            </a:r>
            <a:endParaRPr lang="en-GB" b="1" dirty="0">
              <a:latin typeface="Tahoma" panose="020B0604030504040204" pitchFamily="34" charset="0"/>
            </a:endParaRP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67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90" y="110122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Knife safety</a:t>
            </a: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088" y="1131174"/>
            <a:ext cx="2060052" cy="136971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14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42" y="2809261"/>
            <a:ext cx="2117798" cy="140811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15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616" y="4532087"/>
            <a:ext cx="2160996" cy="143683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6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137" y="6269402"/>
            <a:ext cx="2208207" cy="146822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TextBox 17"/>
          <p:cNvSpPr txBox="1"/>
          <p:nvPr/>
        </p:nvSpPr>
        <p:spPr>
          <a:xfrm>
            <a:off x="3107017" y="1119750"/>
            <a:ext cx="2862170" cy="150545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remove the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cover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 the knife, pinch the end of the handle and the tip of the knife and face the knife away from you.</a:t>
            </a:r>
          </a:p>
        </p:txBody>
      </p:sp>
      <p:sp>
        <p:nvSpPr>
          <p:cNvPr id="10" name="TextBox 21"/>
          <p:cNvSpPr txBox="1"/>
          <p:nvPr/>
        </p:nvSpPr>
        <p:spPr>
          <a:xfrm>
            <a:off x="3107017" y="3286299"/>
            <a:ext cx="2862170" cy="67349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Gently, pull the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cover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away from the knife.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3107017" y="4775097"/>
            <a:ext cx="2862170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that you don’t swing your arms </a:t>
            </a:r>
            <a:r>
              <a:rPr lang="en-GB" sz="1802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put others in danger. 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3094824" y="6033330"/>
            <a:ext cx="2988989" cy="2337412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knife is now “active”. </a:t>
            </a:r>
            <a:r>
              <a:rPr lang="en-GB" sz="1802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ake sure you keep your knife in the safety zone (your chopping board) and if it moves away from your chopping board, you are putting yourself and others in danger.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0527" y="55999"/>
            <a:ext cx="12620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20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125270" y="566116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Bridge method</a:t>
            </a: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362357" y="3006651"/>
            <a:ext cx="6188568" cy="396175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1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 have a firm hold on the knife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</a:rPr>
              <a:t>.</a:t>
            </a:r>
          </a:p>
        </p:txBody>
      </p:sp>
      <p:sp>
        <p:nvSpPr>
          <p:cNvPr id="6" name="TextBox 21"/>
          <p:cNvSpPr txBox="1"/>
          <p:nvPr/>
        </p:nvSpPr>
        <p:spPr>
          <a:xfrm>
            <a:off x="3436558" y="3677835"/>
            <a:ext cx="2862170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Open your hand up. All your fingers need to be together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thumb on the opposite side.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3309170" y="5514632"/>
            <a:ext cx="2862170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Grip either side of the food, making sure you have a firm hold. 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3407451" y="7012308"/>
            <a:ext cx="2763889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Put the knife through the middle of your “bridge” to complete the cut.</a:t>
            </a:r>
          </a:p>
        </p:txBody>
      </p:sp>
      <p:pic>
        <p:nvPicPr>
          <p:cNvPr id="9" name="Picture 12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7718" y="3475042"/>
            <a:ext cx="2269733" cy="163372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18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7718" y="5202711"/>
            <a:ext cx="2269733" cy="157465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9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77" y="6867544"/>
            <a:ext cx="2282574" cy="151766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20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608" y="1672831"/>
            <a:ext cx="1812858" cy="120535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24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040" y="1667312"/>
            <a:ext cx="1797014" cy="11948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8361" y="1879"/>
            <a:ext cx="12620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74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88" y="690657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Claw method</a:t>
            </a: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362357" y="3006651"/>
            <a:ext cx="6188568" cy="396175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1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 have a firm hold on the knife.</a:t>
            </a:r>
          </a:p>
        </p:txBody>
      </p:sp>
      <p:sp>
        <p:nvSpPr>
          <p:cNvPr id="6" name="TextBox 21"/>
          <p:cNvSpPr txBox="1"/>
          <p:nvPr/>
        </p:nvSpPr>
        <p:spPr>
          <a:xfrm>
            <a:off x="3312836" y="3647639"/>
            <a:ext cx="2862170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Hold your hand out and pretend you are “roaring” at someone with your hand.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3322563" y="5187881"/>
            <a:ext cx="3130325" cy="150545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your fingers are straight and your thumb is behind your fingers. Hold on tightly with the tips of you fingers. 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3351709" y="6960391"/>
            <a:ext cx="2862170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Slice using the full length of the knife. Remember to keep those fingers straight.</a:t>
            </a:r>
          </a:p>
        </p:txBody>
      </p:sp>
      <p:pic>
        <p:nvPicPr>
          <p:cNvPr id="9" name="Picture 20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978" y="1656777"/>
            <a:ext cx="1812858" cy="120535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4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040" y="1667312"/>
            <a:ext cx="1797014" cy="11948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3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9003" y="6867544"/>
            <a:ext cx="2079013" cy="14683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14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730" y="3531306"/>
            <a:ext cx="2087791" cy="14608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15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8840" y="5147600"/>
            <a:ext cx="2059340" cy="154573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88" y="64733"/>
            <a:ext cx="6669087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15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Word Template</Template>
  <TotalTime>617</TotalTime>
  <Words>602</Words>
  <Application>Microsoft Office PowerPoint</Application>
  <PresentationFormat>A4 Paper (210x297 mm)</PresentationFormat>
  <Paragraphs>84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Armitage CE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Haydn Bettles</dc:creator>
  <cp:lastModifiedBy>Jennie Devine</cp:lastModifiedBy>
  <cp:revision>32</cp:revision>
  <dcterms:created xsi:type="dcterms:W3CDTF">2018-12-16T18:24:32Z</dcterms:created>
  <dcterms:modified xsi:type="dcterms:W3CDTF">2020-05-18T12:54:20Z</dcterms:modified>
</cp:coreProperties>
</file>