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handoutMasterIdLst>
    <p:handoutMasterId r:id="rId29"/>
  </p:handoutMasterIdLst>
  <p:sldIdLst>
    <p:sldId id="271" r:id="rId2"/>
    <p:sldId id="272" r:id="rId3"/>
    <p:sldId id="273" r:id="rId4"/>
    <p:sldId id="274" r:id="rId5"/>
    <p:sldId id="267" r:id="rId6"/>
    <p:sldId id="268" r:id="rId7"/>
    <p:sldId id="269" r:id="rId8"/>
    <p:sldId id="275" r:id="rId9"/>
    <p:sldId id="276" r:id="rId10"/>
    <p:sldId id="277" r:id="rId11"/>
    <p:sldId id="278" r:id="rId12"/>
    <p:sldId id="285" r:id="rId13"/>
    <p:sldId id="279" r:id="rId14"/>
    <p:sldId id="280" r:id="rId15"/>
    <p:sldId id="281" r:id="rId16"/>
    <p:sldId id="282" r:id="rId17"/>
    <p:sldId id="283" r:id="rId18"/>
    <p:sldId id="284" r:id="rId19"/>
    <p:sldId id="286" r:id="rId20"/>
    <p:sldId id="287" r:id="rId21"/>
    <p:sldId id="288" r:id="rId22"/>
    <p:sldId id="289" r:id="rId23"/>
    <p:sldId id="290" r:id="rId24"/>
    <p:sldId id="292" r:id="rId25"/>
    <p:sldId id="293" r:id="rId26"/>
    <p:sldId id="291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FF3399"/>
    <a:srgbClr val="E85703"/>
    <a:srgbClr val="DFDFFF"/>
    <a:srgbClr val="CCEDFF"/>
    <a:srgbClr val="FFE7E8"/>
    <a:srgbClr val="FFFFCC"/>
    <a:srgbClr val="F5DE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49"/>
    <p:restoredTop sz="94558"/>
  </p:normalViewPr>
  <p:slideViewPr>
    <p:cSldViewPr>
      <p:cViewPr varScale="1">
        <p:scale>
          <a:sx n="152" d="100"/>
          <a:sy n="152" d="100"/>
        </p:scale>
        <p:origin x="1512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0"/>
    </p:cViewPr>
  </p:sorterViewPr>
  <p:notesViewPr>
    <p:cSldViewPr showGuides="1">
      <p:cViewPr varScale="1">
        <p:scale>
          <a:sx n="125" d="100"/>
          <a:sy n="125" d="100"/>
        </p:scale>
        <p:origin x="4552" y="1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9273A0F-3B13-D841-A707-03B4216EA83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40A439-2D68-154D-B9B4-0E0203E229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42F29-83C6-0443-AA30-FBDFE7C021E6}" type="datetimeFigureOut">
              <a:rPr lang="cy-GB" smtClean="0"/>
              <a:t>08/12/19</a:t>
            </a:fld>
            <a:endParaRPr lang="cy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A31725-2096-6A46-9ED8-F573F702F81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8BFD3B-98B1-4D4C-A1FF-670C78041F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8E6625-9A6A-BA41-B539-684CA802E7C3}" type="slidenum">
              <a:rPr lang="cy-GB" smtClean="0"/>
              <a:t>‹#›</a:t>
            </a:fld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39050288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28E9A-947C-4D8E-9B83-D6CC267356BF}" type="datetimeFigureOut">
              <a:rPr lang="cy-GB" noProof="0" smtClean="0"/>
              <a:t>08/12/19</a:t>
            </a:fld>
            <a:endParaRPr lang="cy-GB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y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y-GB" noProof="0"/>
              <a:t>Click to edit Master text styles</a:t>
            </a:r>
          </a:p>
          <a:p>
            <a:pPr lvl="1"/>
            <a:r>
              <a:rPr lang="cy-GB" noProof="0"/>
              <a:t>Second level</a:t>
            </a:r>
          </a:p>
          <a:p>
            <a:pPr lvl="2"/>
            <a:r>
              <a:rPr lang="cy-GB" noProof="0"/>
              <a:t>Third level</a:t>
            </a:r>
          </a:p>
          <a:p>
            <a:pPr lvl="3"/>
            <a:r>
              <a:rPr lang="cy-GB" noProof="0"/>
              <a:t>Fourth level</a:t>
            </a:r>
          </a:p>
          <a:p>
            <a:pPr lvl="4"/>
            <a:r>
              <a:rPr lang="cy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F6DF4-31BE-4F35-8181-1A38D60EE214}" type="slidenum">
              <a:rPr lang="cy-GB" noProof="0" smtClean="0"/>
              <a:t>‹#›</a:t>
            </a:fld>
            <a:endParaRPr lang="cy-GB" noProof="0"/>
          </a:p>
        </p:txBody>
      </p:sp>
    </p:spTree>
    <p:extLst>
      <p:ext uri="{BB962C8B-B14F-4D97-AF65-F5344CB8AC3E}">
        <p14:creationId xmlns:p14="http://schemas.microsoft.com/office/powerpoint/2010/main" val="2592300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y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7F6DF4-31BE-4F35-8181-1A38D60EE214}" type="slidenum">
              <a:rPr lang="cy-GB" noProof="0" smtClean="0"/>
              <a:t>4</a:t>
            </a:fld>
            <a:endParaRPr lang="cy-GB" noProof="0"/>
          </a:p>
        </p:txBody>
      </p:sp>
    </p:spTree>
    <p:extLst>
      <p:ext uri="{BB962C8B-B14F-4D97-AF65-F5344CB8AC3E}">
        <p14:creationId xmlns:p14="http://schemas.microsoft.com/office/powerpoint/2010/main" val="2542644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5229200"/>
            <a:ext cx="8640960" cy="1080120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cy-GB" noProof="0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64E98AA-961E-7B44-97C4-201C4FF0C9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223" y="223649"/>
            <a:ext cx="6797555" cy="514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203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628800"/>
            <a:ext cx="7920880" cy="4248473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1600"/>
              </a:spcBef>
              <a:buNone/>
              <a:defRPr sz="2400"/>
            </a:lvl1pPr>
            <a:lvl2pPr marL="273050" indent="-26670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tabLst/>
              <a:defRPr sz="2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26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1800"/>
              </a:spcBef>
              <a:buNone/>
              <a:defRPr sz="2800"/>
            </a:lvl1pPr>
            <a:lvl2pPr marL="288925" indent="-288925" algn="l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40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1628800"/>
            <a:ext cx="378042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1800"/>
              </a:spcBef>
              <a:buNone/>
              <a:defRPr sz="2800"/>
            </a:lvl1pPr>
            <a:lvl2pPr marL="360363" indent="-354013" algn="l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9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600"/>
              </a:spcBef>
              <a:buNone/>
              <a:defRPr sz="1400"/>
            </a:lvl1pPr>
            <a:lvl2pPr marL="227013" indent="-227013" algn="l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sz="1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46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 5">
    <p:bg>
      <p:bgPr>
        <a:blipFill dpi="0" rotWithShape="1">
          <a:blip r:embed="rId2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600"/>
              </a:spcBef>
              <a:buNone/>
              <a:defRPr sz="1400"/>
            </a:lvl1pPr>
            <a:lvl2pPr marL="179388" indent="-173038" algn="l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sz="1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52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noProof="0" dirty="0"/>
              <a:t>Click to edit Master title style</a:t>
            </a:r>
            <a:endParaRPr lang="cy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cy-GB" noProof="0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12/8/19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7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6" r:id="rId4"/>
    <p:sldLayoutId id="2147483665" r:id="rId5"/>
    <p:sldLayoutId id="2147483667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E85803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5000"/>
        </a:lnSpc>
        <a:spcBef>
          <a:spcPts val="800"/>
        </a:spcBef>
        <a:buFont typeface="Arial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5000"/>
        </a:lnSpc>
        <a:spcBef>
          <a:spcPts val="8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www.youtube.com/watch?v=w77zPAtVTuI" TargetMode="Externa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93CB8-E138-3548-A251-1CEA7D2CFD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cy-GB"/>
              <a:t>Cam 1: Rhannau planhigyn</a:t>
            </a:r>
            <a:endParaRPr lang="cy-GB" sz="3600"/>
          </a:p>
        </p:txBody>
      </p:sp>
    </p:spTree>
    <p:extLst>
      <p:ext uri="{BB962C8B-B14F-4D97-AF65-F5344CB8AC3E}">
        <p14:creationId xmlns:p14="http://schemas.microsoft.com/office/powerpoint/2010/main" val="18380584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71E699-DD4D-8948-9C02-C22F64A5C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Amcan Dysgu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785BEE-3E07-A240-B5F9-F402AE6F1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y-GB" dirty="0"/>
              <a:t>Nodi a disgrifio swyddogaethau gwahanol rannau o blanhigion blodeuol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A5386B5-2769-424E-97FF-E598C0740E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808" y="2636912"/>
            <a:ext cx="4144407" cy="27581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62015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E8064-A0E8-EF47-9935-E863CB590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Cynhesu!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74FA87-615B-AE4B-BB77-31EB76DCAF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580" y="1628800"/>
            <a:ext cx="2916324" cy="4248472"/>
          </a:xfrm>
        </p:spPr>
        <p:txBody>
          <a:bodyPr/>
          <a:lstStyle/>
          <a:p>
            <a:r>
              <a:rPr lang="cy-GB" dirty="0"/>
              <a:t>Gadewch i ni weld beth allwch chi ei gofio am y rhannau o blanhigyn o’ch dysgu ym mlwyddyn 2 gyda ras gyfnewid fertigol!</a:t>
            </a:r>
            <a:endParaRPr lang="en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E0416B2-4EA8-574C-AC01-C176966A1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25" b="100000" l="20279" r="8986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6884" y="1559077"/>
            <a:ext cx="4824536" cy="437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Explosion 2 4">
            <a:extLst>
              <a:ext uri="{FF2B5EF4-FFF2-40B4-BE49-F238E27FC236}">
                <a16:creationId xmlns:a16="http://schemas.microsoft.com/office/drawing/2014/main" id="{8DDAD929-8F07-6542-ABEB-236CD5CC4F65}"/>
              </a:ext>
            </a:extLst>
          </p:cNvPr>
          <p:cNvSpPr/>
          <p:nvPr/>
        </p:nvSpPr>
        <p:spPr>
          <a:xfrm rot="2304004">
            <a:off x="5519865" y="1538288"/>
            <a:ext cx="3456384" cy="3096344"/>
          </a:xfrm>
          <a:prstGeom prst="irregularSeal2">
            <a:avLst/>
          </a:prstGeom>
          <a:solidFill>
            <a:srgbClr val="E8580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EB30C2-BD08-B842-89AC-D204ED552DB3}"/>
              </a:ext>
            </a:extLst>
          </p:cNvPr>
          <p:cNvSpPr txBox="1"/>
          <p:nvPr/>
        </p:nvSpPr>
        <p:spPr>
          <a:xfrm>
            <a:off x="5986806" y="2393593"/>
            <a:ext cx="25456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-GB" sz="2000" dirty="0">
                <a:solidFill>
                  <a:schemeClr val="bg1"/>
                </a:solidFill>
                <a:latin typeface="Tahoma" panose="020B0604030504040204" pitchFamily="34" charset="0"/>
              </a:rPr>
              <a:t>Rownd bonws!</a:t>
            </a:r>
          </a:p>
          <a:p>
            <a:pPr algn="ctr"/>
            <a:r>
              <a:rPr lang="cy-GB" sz="2000" dirty="0">
                <a:solidFill>
                  <a:schemeClr val="bg1"/>
                </a:solidFill>
                <a:latin typeface="Tahoma" panose="020B0604030504040204" pitchFamily="34" charset="0"/>
              </a:rPr>
              <a:t>Beth sydd ei </a:t>
            </a:r>
            <a:br>
              <a:rPr lang="cy-GB" sz="2000" dirty="0">
                <a:solidFill>
                  <a:schemeClr val="bg1"/>
                </a:solidFill>
                <a:latin typeface="Tahoma" panose="020B0604030504040204" pitchFamily="34" charset="0"/>
              </a:rPr>
            </a:br>
            <a:r>
              <a:rPr lang="cy-GB" sz="2000" dirty="0">
                <a:solidFill>
                  <a:schemeClr val="bg1"/>
                </a:solidFill>
                <a:latin typeface="Tahoma" panose="020B0604030504040204" pitchFamily="34" charset="0"/>
              </a:rPr>
              <a:t>angen ar blanhigion </a:t>
            </a:r>
            <a:br>
              <a:rPr lang="cy-GB" sz="2000" dirty="0">
                <a:solidFill>
                  <a:schemeClr val="bg1"/>
                </a:solidFill>
                <a:latin typeface="Tahoma" panose="020B0604030504040204" pitchFamily="34" charset="0"/>
              </a:rPr>
            </a:br>
            <a:r>
              <a:rPr lang="cy-GB" sz="2000" dirty="0">
                <a:solidFill>
                  <a:schemeClr val="bg1"/>
                </a:solidFill>
                <a:latin typeface="Tahoma" panose="020B0604030504040204" pitchFamily="34" charset="0"/>
              </a:rPr>
              <a:t>i dyfu?</a:t>
            </a:r>
          </a:p>
        </p:txBody>
      </p:sp>
    </p:spTree>
    <p:extLst>
      <p:ext uri="{BB962C8B-B14F-4D97-AF65-F5344CB8AC3E}">
        <p14:creationId xmlns:p14="http://schemas.microsoft.com/office/powerpoint/2010/main" val="64626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E8064-A0E8-EF47-9935-E863CB590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Cynhesu!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74FA87-615B-AE4B-BB77-31EB76DCAF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580" y="1628800"/>
            <a:ext cx="1836204" cy="2232248"/>
          </a:xfrm>
        </p:spPr>
        <p:txBody>
          <a:bodyPr/>
          <a:lstStyle/>
          <a:p>
            <a:r>
              <a:rPr lang="cy-GB" dirty="0"/>
              <a:t>Sawl rhan wnaethoch chi eu labelu’n gywir?</a:t>
            </a:r>
            <a:endParaRPr lang="en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E0416B2-4EA8-574C-AC01-C176966A1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25" b="100000" l="20279" r="8986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66884" y="1559077"/>
            <a:ext cx="4824536" cy="437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93957EB-914E-2E45-B662-DCDFE92D58A8}"/>
              </a:ext>
            </a:extLst>
          </p:cNvPr>
          <p:cNvSpPr txBox="1">
            <a:spLocks/>
          </p:cNvSpPr>
          <p:nvPr/>
        </p:nvSpPr>
        <p:spPr>
          <a:xfrm>
            <a:off x="2699792" y="1412776"/>
            <a:ext cx="115212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925" indent="-288925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2000" b="1" dirty="0"/>
              <a:t>Blaguryn</a:t>
            </a:r>
            <a:endParaRPr lang="en-GB" sz="20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4719EEE-A482-AD46-81B7-196068036F59}"/>
              </a:ext>
            </a:extLst>
          </p:cNvPr>
          <p:cNvSpPr txBox="1">
            <a:spLocks/>
          </p:cNvSpPr>
          <p:nvPr/>
        </p:nvSpPr>
        <p:spPr>
          <a:xfrm>
            <a:off x="5983619" y="5085184"/>
            <a:ext cx="1108661" cy="418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925" indent="-288925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2000" b="1" dirty="0"/>
              <a:t>Gwraidd</a:t>
            </a:r>
            <a:r>
              <a:rPr lang="en-GB" sz="2000" b="1" dirty="0"/>
              <a:t>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E85F0AA-2C8F-C242-9014-EDFC153CE228}"/>
              </a:ext>
            </a:extLst>
          </p:cNvPr>
          <p:cNvSpPr txBox="1">
            <a:spLocks/>
          </p:cNvSpPr>
          <p:nvPr/>
        </p:nvSpPr>
        <p:spPr>
          <a:xfrm>
            <a:off x="2915816" y="3705120"/>
            <a:ext cx="1077852" cy="3719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925" indent="-288925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2000" b="1" dirty="0"/>
              <a:t>Coesyn</a:t>
            </a:r>
            <a:endParaRPr lang="en-GB" sz="2000" b="1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9905C3D-B09E-D243-B918-4B6D077551DD}"/>
              </a:ext>
            </a:extLst>
          </p:cNvPr>
          <p:cNvSpPr txBox="1">
            <a:spLocks/>
          </p:cNvSpPr>
          <p:nvPr/>
        </p:nvSpPr>
        <p:spPr>
          <a:xfrm>
            <a:off x="2051720" y="4725144"/>
            <a:ext cx="920551" cy="3992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925" indent="-288925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2000" b="1" dirty="0"/>
              <a:t>Hedyn</a:t>
            </a:r>
            <a:endParaRPr lang="en-GB" sz="2000" b="1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7EF5551-2432-AD49-A65E-8263C7D5B4B4}"/>
              </a:ext>
            </a:extLst>
          </p:cNvPr>
          <p:cNvSpPr txBox="1">
            <a:spLocks/>
          </p:cNvSpPr>
          <p:nvPr/>
        </p:nvSpPr>
        <p:spPr>
          <a:xfrm>
            <a:off x="5565602" y="1628800"/>
            <a:ext cx="950614" cy="3747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925" indent="-288925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2000" b="1" dirty="0"/>
              <a:t>Blodyn</a:t>
            </a:r>
            <a:endParaRPr lang="en-GB" sz="2000" b="1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16263BE-A96A-8A4A-A1E2-ED27AE0EF75B}"/>
              </a:ext>
            </a:extLst>
          </p:cNvPr>
          <p:cNvSpPr txBox="1">
            <a:spLocks/>
          </p:cNvSpPr>
          <p:nvPr/>
        </p:nvSpPr>
        <p:spPr>
          <a:xfrm>
            <a:off x="5902596" y="3284984"/>
            <a:ext cx="901652" cy="4139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925" indent="-288925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2000" b="1" dirty="0"/>
              <a:t>Deilen</a:t>
            </a:r>
            <a:endParaRPr lang="en-GB" sz="2000" b="1" dirty="0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D49EE82-0EFA-9C4E-8E85-C7BA93790892}"/>
              </a:ext>
            </a:extLst>
          </p:cNvPr>
          <p:cNvCxnSpPr>
            <a:cxnSpLocks/>
          </p:cNvCxnSpPr>
          <p:nvPr/>
        </p:nvCxnSpPr>
        <p:spPr>
          <a:xfrm>
            <a:off x="3851920" y="3861048"/>
            <a:ext cx="58794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B38654BE-8D01-664E-8999-59F7CC620314}"/>
              </a:ext>
            </a:extLst>
          </p:cNvPr>
          <p:cNvCxnSpPr>
            <a:cxnSpLocks/>
          </p:cNvCxnSpPr>
          <p:nvPr/>
        </p:nvCxnSpPr>
        <p:spPr>
          <a:xfrm>
            <a:off x="2915816" y="4918061"/>
            <a:ext cx="136815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CF33725-A191-BE4B-BD01-7EC5CECB1E75}"/>
              </a:ext>
            </a:extLst>
          </p:cNvPr>
          <p:cNvCxnSpPr>
            <a:cxnSpLocks/>
          </p:cNvCxnSpPr>
          <p:nvPr/>
        </p:nvCxnSpPr>
        <p:spPr>
          <a:xfrm flipH="1">
            <a:off x="4818774" y="1830136"/>
            <a:ext cx="76133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7EC5EFF-7F07-9544-88A8-7E850C0CA39D}"/>
              </a:ext>
            </a:extLst>
          </p:cNvPr>
          <p:cNvCxnSpPr>
            <a:cxnSpLocks/>
          </p:cNvCxnSpPr>
          <p:nvPr/>
        </p:nvCxnSpPr>
        <p:spPr>
          <a:xfrm flipH="1">
            <a:off x="5154334" y="3491156"/>
            <a:ext cx="76133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31E13F86-0B39-D743-8636-0E93D8B0D757}"/>
              </a:ext>
            </a:extLst>
          </p:cNvPr>
          <p:cNvCxnSpPr>
            <a:cxnSpLocks/>
          </p:cNvCxnSpPr>
          <p:nvPr/>
        </p:nvCxnSpPr>
        <p:spPr>
          <a:xfrm flipH="1">
            <a:off x="4458048" y="5303178"/>
            <a:ext cx="1482104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8BE824D5-30A0-8B4D-841D-4CBF4DDD9554}"/>
              </a:ext>
            </a:extLst>
          </p:cNvPr>
          <p:cNvCxnSpPr>
            <a:cxnSpLocks/>
          </p:cNvCxnSpPr>
          <p:nvPr/>
        </p:nvCxnSpPr>
        <p:spPr>
          <a:xfrm>
            <a:off x="3779912" y="1612798"/>
            <a:ext cx="79208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1521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B5DB8-8967-1745-949B-06A0654FD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Beth hoffech chi ei ddarganfod?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BB7DF8-6555-1E4B-9B3C-831B8E5196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580" y="1628800"/>
            <a:ext cx="3780420" cy="3960440"/>
          </a:xfrm>
        </p:spPr>
        <p:txBody>
          <a:bodyPr/>
          <a:lstStyle/>
          <a:p>
            <a:r>
              <a:rPr lang="cy-GB" dirty="0"/>
              <a:t>Ar nodyn post-it, ysgrifennwch gwestiwn am blanhigion yr hoffech chi ddarganfod yr ateb iddo a’i ludo ar y wal weithio.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B52BA08-C25F-D746-9DDE-58BE4535D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1710160"/>
            <a:ext cx="3838623" cy="3437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51251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2FD1ED-A4E8-524B-9AB2-36535DA19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6" y="836712"/>
            <a:ext cx="6696744" cy="720080"/>
          </a:xfrm>
        </p:spPr>
        <p:txBody>
          <a:bodyPr/>
          <a:lstStyle/>
          <a:p>
            <a:r>
              <a:rPr lang="cy-GB" sz="2600" dirty="0"/>
              <a:t>Gweithgaredd 1: Dod yn arbenigwr planhigion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001849-DFC2-FE40-84BF-A10D1F26E2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434465">
            <a:off x="4934909" y="1938417"/>
            <a:ext cx="3990067" cy="27881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FF216F82-DB9B-AB40-A6A3-AA16102FF5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101617">
            <a:off x="332193" y="2128345"/>
            <a:ext cx="4925952" cy="34612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Explosion 2 5">
            <a:extLst>
              <a:ext uri="{FF2B5EF4-FFF2-40B4-BE49-F238E27FC236}">
                <a16:creationId xmlns:a16="http://schemas.microsoft.com/office/drawing/2014/main" id="{65A02AD4-55E9-994C-963F-3967EECBCEE6}"/>
              </a:ext>
            </a:extLst>
          </p:cNvPr>
          <p:cNvSpPr/>
          <p:nvPr/>
        </p:nvSpPr>
        <p:spPr>
          <a:xfrm rot="760326">
            <a:off x="794730" y="1058609"/>
            <a:ext cx="7848767" cy="5167441"/>
          </a:xfrm>
          <a:prstGeom prst="irregularSeal2">
            <a:avLst/>
          </a:prstGeom>
          <a:solidFill>
            <a:srgbClr val="E8580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7903CC-3477-DA45-A93A-8097BAB9C30E}"/>
              </a:ext>
            </a:extLst>
          </p:cNvPr>
          <p:cNvSpPr txBox="1"/>
          <p:nvPr/>
        </p:nvSpPr>
        <p:spPr>
          <a:xfrm>
            <a:off x="2123728" y="2780928"/>
            <a:ext cx="4464496" cy="1856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cy-GB" sz="2400" dirty="0">
                <a:solidFill>
                  <a:schemeClr val="bg1">
                    <a:lumMod val="95000"/>
                  </a:schemeClr>
                </a:solidFill>
              </a:rPr>
              <a:t>Darllenwch y wybodaeth yn ofalus</a:t>
            </a:r>
          </a:p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cy-GB" sz="2400" dirty="0">
                <a:solidFill>
                  <a:schemeClr val="bg1">
                    <a:lumMod val="95000"/>
                  </a:schemeClr>
                </a:solidFill>
              </a:rPr>
              <a:t>Uwcholeuwch eiriau ac ymadroddion allweddol</a:t>
            </a:r>
          </a:p>
          <a:p>
            <a:pPr algn="ctr">
              <a:lnSpc>
                <a:spcPct val="90000"/>
              </a:lnSpc>
              <a:spcBef>
                <a:spcPts val="400"/>
              </a:spcBef>
            </a:pPr>
            <a:r>
              <a:rPr lang="cy-GB" sz="2400" dirty="0">
                <a:solidFill>
                  <a:schemeClr val="bg1">
                    <a:lumMod val="95000"/>
                  </a:schemeClr>
                </a:solidFill>
              </a:rPr>
              <a:t>Gwnewch nodiadau ar bwyntiau allweddol yn eich geiriau eich hun</a:t>
            </a:r>
          </a:p>
        </p:txBody>
      </p:sp>
    </p:spTree>
    <p:extLst>
      <p:ext uri="{BB962C8B-B14F-4D97-AF65-F5344CB8AC3E}">
        <p14:creationId xmlns:p14="http://schemas.microsoft.com/office/powerpoint/2010/main" val="202783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B3E16-D188-494B-9939-962CF249E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Jig-so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753CAA-BCF9-DC43-AB4A-A075D471C1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cy-GB" b="1" dirty="0">
                <a:solidFill>
                  <a:srgbClr val="E85803"/>
                </a:solidFill>
              </a:rPr>
              <a:t>Cam 1</a:t>
            </a:r>
            <a:r>
              <a:rPr lang="cy-GB" dirty="0"/>
              <a:t>: Rhannwch ganfyddiadau eich ymchwil ag aelodau eraill eich grŵp arbenigol. Os ydych chi wedi darllen rhywbeth nad ydych chi’n ei ddeall, mae hwn yn gyfle da i ofyn i’ch cyd-arbenigwyr am help.</a:t>
            </a:r>
            <a:endParaRPr lang="en-GB" dirty="0"/>
          </a:p>
          <a:p>
            <a:pPr>
              <a:spcBef>
                <a:spcPts val="1200"/>
              </a:spcBef>
            </a:pPr>
            <a:r>
              <a:rPr lang="cy-GB" b="1" dirty="0">
                <a:solidFill>
                  <a:srgbClr val="E85803"/>
                </a:solidFill>
              </a:rPr>
              <a:t>Cam 2</a:t>
            </a:r>
            <a:r>
              <a:rPr lang="cy-GB" dirty="0"/>
              <a:t>: Ewch yn ôl i’ch seddi gwreiddiol a defnyddiwch y wybodaeth arbenigol rydych chi wedi’i gasglu i ddysgu’r plant ar eich byrddau am eich maes arbenigedd.</a:t>
            </a:r>
            <a:endParaRPr lang="en-GB" dirty="0"/>
          </a:p>
          <a:p>
            <a:pPr>
              <a:spcBef>
                <a:spcPts val="1200"/>
              </a:spcBef>
            </a:pPr>
            <a:r>
              <a:rPr lang="cy-GB" dirty="0"/>
              <a:t>Mae gennych 5 munud i gyflwyno’ch </a:t>
            </a:r>
            <a:br>
              <a:rPr lang="cy-GB" dirty="0"/>
            </a:br>
            <a:r>
              <a:rPr lang="cy-GB" dirty="0"/>
              <a:t>ymchwil. Gwrandewch yn ofalus </a:t>
            </a:r>
            <a:br>
              <a:rPr lang="cy-GB" dirty="0"/>
            </a:br>
            <a:r>
              <a:rPr lang="cy-GB" dirty="0"/>
              <a:t>ar eich ffrindiau a gwnewch </a:t>
            </a:r>
            <a:br>
              <a:rPr lang="cy-GB" dirty="0"/>
            </a:br>
            <a:r>
              <a:rPr lang="cy-GB" dirty="0"/>
              <a:t>nodiadau ar y wybodaeth y maen </a:t>
            </a:r>
            <a:br>
              <a:rPr lang="cy-GB" dirty="0"/>
            </a:br>
            <a:r>
              <a:rPr lang="cy-GB" dirty="0"/>
              <a:t>nhw wedi’i darganfod.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F91267-F945-104A-B8A7-5F6C226C23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20072" y="4149080"/>
            <a:ext cx="3299359" cy="185785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68373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C57D2-1FB9-FF4F-8316-072FC3C7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sz="3000" dirty="0"/>
              <a:t>Gweithgaredd 2: Archwiliad ymarferol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D0FE11-7411-9441-A123-17FBCDB6FA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0"/>
            <a:ext cx="4248472" cy="4248473"/>
          </a:xfrm>
        </p:spPr>
        <p:txBody>
          <a:bodyPr/>
          <a:lstStyle/>
          <a:p>
            <a:r>
              <a:rPr lang="cy-GB" dirty="0"/>
              <a:t>Rydyn ni’n mynd i dyfu ein planhigion ein hunain o hadau er mwyn i ni allu gweld ein dysgu planhigion yn dod yn fyw yn yr ystafell ddosbarth.</a:t>
            </a:r>
            <a:endParaRPr lang="en-GB" dirty="0"/>
          </a:p>
          <a:p>
            <a:r>
              <a:rPr lang="cy-GB" dirty="0"/>
              <a:t>Pecynnau bywyd bach yw hadau. Y tu mewn iddynt mae popeth sydd ei angen i wneud planhigyn newydd os rhoddir yr amodau cywir iddynt.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6E1DFFA-8149-514D-82ED-18DB5BF011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64" y="1628800"/>
            <a:ext cx="3090042" cy="350514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45325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DBEAA-8FE1-8042-B547-44761EA76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Sut i dyfu planhigion ffa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4147F-7E12-C747-94E7-0342D45E92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0"/>
            <a:ext cx="6624736" cy="4248473"/>
          </a:xfrm>
        </p:spPr>
        <p:txBody>
          <a:bodyPr/>
          <a:lstStyle/>
          <a:p>
            <a:pPr marL="216000" lvl="1" indent="-216000">
              <a:lnSpc>
                <a:spcPct val="87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cy-GB" sz="1800" dirty="0"/>
              <a:t>Mwydwch y ffa am 24 awr mewn dŵr. Bydd hyn yn eu helpu i ddechrau tyfu’n gyflymach.</a:t>
            </a:r>
            <a:endParaRPr lang="en-GB" sz="1800" dirty="0"/>
          </a:p>
          <a:p>
            <a:pPr marL="216000" lvl="1" indent="-216000">
              <a:lnSpc>
                <a:spcPct val="87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cy-GB" sz="1800" dirty="0"/>
              <a:t>Plygwch dywel papur i ffitio y tu mewn i’ch jar yn union.</a:t>
            </a:r>
            <a:endParaRPr lang="en-GB" sz="1800" dirty="0"/>
          </a:p>
          <a:p>
            <a:pPr marL="216000" lvl="1" indent="-216000">
              <a:lnSpc>
                <a:spcPct val="87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cy-GB" sz="1800" dirty="0"/>
              <a:t>Sgrwnsiwch dywel papur arall a’i roi yn y canol i ddal y tywel </a:t>
            </a:r>
            <a:br>
              <a:rPr lang="cy-GB" sz="1800" dirty="0"/>
            </a:br>
            <a:r>
              <a:rPr lang="cy-GB" sz="1800" dirty="0"/>
              <a:t>wedi’i blygu yn gadarn yn ei le yn erbyn ochr y jar.</a:t>
            </a:r>
            <a:endParaRPr lang="en-GB" sz="1800" dirty="0"/>
          </a:p>
          <a:p>
            <a:pPr marL="216000" lvl="1" indent="-216000">
              <a:lnSpc>
                <a:spcPct val="87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cy-GB" sz="1800" dirty="0"/>
              <a:t>Gwlychwch y tyweli â dŵr. Arllwyswch unrhyw ddŵr sy’n casglu ar waelod y cwpan i ffwrdd. Dylai’r tyweli fod yn llaith, ond heb fod yn diferu yn wlyb.</a:t>
            </a:r>
            <a:endParaRPr lang="en-GB" sz="1800" dirty="0"/>
          </a:p>
          <a:p>
            <a:pPr marL="216000" lvl="1" indent="-216000">
              <a:lnSpc>
                <a:spcPct val="87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cy-GB" sz="1800" dirty="0"/>
              <a:t>Rhowch yr hadau rhwng y leinin tywel papur ac ochr y jar.</a:t>
            </a:r>
            <a:endParaRPr lang="en-GB" sz="1800" dirty="0"/>
          </a:p>
          <a:p>
            <a:pPr marL="216000" lvl="1" indent="-216000">
              <a:lnSpc>
                <a:spcPct val="87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cy-GB" sz="1800" dirty="0"/>
              <a:t>Cofiwch chwistrellu’ch ffa gydag ychydig o ddŵr yn rheolaidd a llenwch eich dyddiadur ffa wrth iddi dyfu.</a:t>
            </a:r>
            <a:endParaRPr lang="en-GB" sz="1800" dirty="0"/>
          </a:p>
          <a:p>
            <a:pPr marL="216000" lvl="1" indent="-216000">
              <a:lnSpc>
                <a:spcPct val="87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cy-GB" sz="1800" dirty="0"/>
              <a:t>Ar ôl tua deg diwrnod, dylai eich hedyn ffa fod wedi tyfu coesyn mwy a rhai dail. Bellach mae’n blanhigyn ffa bach.</a:t>
            </a:r>
            <a:endParaRPr lang="en-GB" sz="1800" dirty="0"/>
          </a:p>
          <a:p>
            <a:pPr marL="216000" lvl="1" indent="-216000">
              <a:lnSpc>
                <a:spcPct val="87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cy-GB" sz="1800" dirty="0"/>
              <a:t>Er mwyn sicrhau ei fod yn parhau i dyfu ac yn cadw’n iach, tynnwch ef allan o’r jar a’i blannu mewn pot mawr gyda rhywfaint o bridd.</a:t>
            </a:r>
            <a:r>
              <a:rPr lang="en-GB" sz="1800" dirty="0"/>
              <a:t> </a:t>
            </a:r>
            <a:endParaRPr lang="cy-GB" sz="18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49741815-32B8-2748-B084-7634F2AC12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498217"/>
            <a:ext cx="2339752" cy="6359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31243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7FBA1-A2C4-2A47-99DC-A8FF7CC74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Lleoliad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EF07A-8D19-7647-A42F-A215FCDE70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Meddyliwch am eich dysgu Blwyddyn 2.</a:t>
            </a:r>
            <a:endParaRPr lang="en-GB" dirty="0"/>
          </a:p>
          <a:p>
            <a:r>
              <a:rPr lang="cy-GB" dirty="0">
                <a:solidFill>
                  <a:srgbClr val="E85803"/>
                </a:solidFill>
              </a:rPr>
              <a:t>Ble fyddai’r lle gorau yn yr ystafell ddosbarth i ni gadw ein planhigion fel bod ganddyn nhw’r holl bethau sydd eu hangen arnyn nhw i dyfu?</a:t>
            </a:r>
            <a:r>
              <a:rPr lang="en-GB" dirty="0">
                <a:solidFill>
                  <a:srgbClr val="E85803"/>
                </a:solidFill>
              </a:rPr>
              <a:t> </a:t>
            </a:r>
            <a:endParaRPr lang="cy-GB" dirty="0">
              <a:solidFill>
                <a:srgbClr val="E85803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1C1BD2B-E5AC-9548-A82C-F0988073D5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3573016"/>
            <a:ext cx="3657737" cy="244124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31592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DBBC1-6D47-8F4F-B390-BC3A70981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y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97FB07-03FB-574F-95C4-802869B7DD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Er mwyn tyfu cnydau iach y gallwn eu defnyddio i wneud ein cynnyrch bwyd amser cinio, mae angen i ni sicrhau bod ganddyn nhw’r pethau canlynol:</a:t>
            </a:r>
            <a:endParaRPr lang="en-GB" dirty="0"/>
          </a:p>
          <a:p>
            <a:pPr lvl="1"/>
            <a:r>
              <a:rPr lang="cy-GB" dirty="0"/>
              <a:t>Aer</a:t>
            </a:r>
            <a:endParaRPr lang="en-GB" dirty="0"/>
          </a:p>
          <a:p>
            <a:pPr lvl="1"/>
            <a:r>
              <a:rPr lang="cy-GB" dirty="0"/>
              <a:t>Golau</a:t>
            </a:r>
            <a:endParaRPr lang="en-GB" dirty="0"/>
          </a:p>
          <a:p>
            <a:pPr lvl="1"/>
            <a:r>
              <a:rPr lang="cy-GB" dirty="0"/>
              <a:t>Cynhesrwydd</a:t>
            </a:r>
            <a:endParaRPr lang="en-GB" dirty="0"/>
          </a:p>
          <a:p>
            <a:pPr lvl="1"/>
            <a:r>
              <a:rPr lang="cy-GB" dirty="0"/>
              <a:t>Dŵr</a:t>
            </a:r>
            <a:endParaRPr lang="en-GB" dirty="0"/>
          </a:p>
          <a:p>
            <a:pPr lvl="1"/>
            <a:r>
              <a:rPr lang="cy-GB" dirty="0"/>
              <a:t>Maetholion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2D32718-5907-3E4F-A193-CD3F08B91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3501008"/>
            <a:ext cx="3632775" cy="23044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289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BA01F-454F-554A-A6AA-DF92240CE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Yr Her!</a:t>
            </a:r>
            <a:endParaRPr lang="cy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A76889-4A06-D744-9D18-E24340224E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b="1" dirty="0">
                <a:solidFill>
                  <a:srgbClr val="E85803"/>
                </a:solidFill>
              </a:rPr>
              <a:t>Blwyddyn 3!</a:t>
            </a:r>
          </a:p>
          <a:p>
            <a:r>
              <a:rPr lang="cy-GB" dirty="0"/>
              <a:t>Mae angen eich help chi ar blant y DU! Bob dydd, wrth syllu’n obeithiol i mewn i’w bocsys bwyd,  yr un hen ddewis sy’n eu cyfarch: baget diflas, tosti di-chwaeth a phecyn arall o hen frechdanau!</a:t>
            </a:r>
          </a:p>
          <a:p>
            <a:r>
              <a:rPr lang="cy-GB" dirty="0"/>
              <a:t>Rydyn ni’n rhoi’r dasg i CHI o sefydlu eich busnes siop fferm eich hun i dyfu’ch cynhwysion, dylunio </a:t>
            </a:r>
            <a:br>
              <a:rPr lang="cy-GB" dirty="0"/>
            </a:br>
            <a:r>
              <a:rPr lang="cy-GB" dirty="0"/>
              <a:t>a gwneud cynnyrch bara â blas </a:t>
            </a:r>
            <a:br>
              <a:rPr lang="cy-GB" dirty="0"/>
            </a:br>
            <a:r>
              <a:rPr lang="cy-GB" dirty="0"/>
              <a:t>newydd sbon ac arbed plant y </a:t>
            </a:r>
            <a:br>
              <a:rPr lang="cy-GB" dirty="0"/>
            </a:br>
            <a:r>
              <a:rPr lang="cy-GB" dirty="0"/>
              <a:t>DU o’u diflastod amser cinio.</a:t>
            </a:r>
          </a:p>
          <a:p>
            <a:r>
              <a:rPr lang="cy-GB" b="1" dirty="0">
                <a:solidFill>
                  <a:srgbClr val="E85803"/>
                </a:solidFill>
              </a:rPr>
              <a:t>Pob lwc! 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585EAF3-455D-6540-94B3-B374E12AE5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4005064"/>
            <a:ext cx="3120892" cy="20708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74111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E224E2-756A-164A-834B-9BD9352D8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Ras gyfnewid fertigol rownd 2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5E1FE7D-A3DA-5F41-9341-3CD2F2C206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580" y="1628800"/>
            <a:ext cx="3492388" cy="3312368"/>
          </a:xfrm>
        </p:spPr>
        <p:txBody>
          <a:bodyPr/>
          <a:lstStyle/>
          <a:p>
            <a:r>
              <a:rPr lang="cy-GB" dirty="0"/>
              <a:t>Gadewch i ni weld beth rydych chi wedi’i ddysgu am blanhigion heddiw gyda ras gyfnewid fertigol arall!</a:t>
            </a:r>
            <a:endParaRPr lang="en-GB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EDB610A9-EDAA-6E48-A323-AD6DDE937E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25" b="100000" l="20279" r="8986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1559077"/>
            <a:ext cx="4824536" cy="4372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22139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7FF72-D933-D54D-AD22-FA94B302E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836712"/>
            <a:ext cx="6768752" cy="720080"/>
          </a:xfrm>
        </p:spPr>
        <p:txBody>
          <a:bodyPr/>
          <a:lstStyle/>
          <a:p>
            <a:r>
              <a:rPr lang="cy-GB" sz="2800" dirty="0"/>
              <a:t>Gweithgaredd 3: Ysgrifennu dyddiaduron ffa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4A2447-C1C3-8F42-AB80-57E0261FB2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Wrth i’ch ffa dyfu, cwblhewch eich dyddiadur ffa. Ym mhob pwynt arsylwi, arsylwch eich planhigyn yn agos a lluniwch ddiagram manwl wedi’i labelu o’r hyn y gallwch ei weld. Yna ysgrifennwch rai brawddegau i ddisgrifio’ch arsylwadau.</a:t>
            </a:r>
            <a:endParaRPr lang="en-GB" dirty="0"/>
          </a:p>
          <a:p>
            <a:r>
              <a:rPr lang="cy-GB" dirty="0"/>
              <a:t>Peidiwch ag anghofio mesur uchder </a:t>
            </a:r>
            <a:br>
              <a:rPr lang="cy-GB" dirty="0"/>
            </a:br>
            <a:r>
              <a:rPr lang="cy-GB" dirty="0"/>
              <a:t>eich planhigyn a’i gofnodi ym </a:t>
            </a:r>
            <a:br>
              <a:rPr lang="cy-GB" dirty="0"/>
            </a:br>
            <a:r>
              <a:rPr lang="cy-GB" dirty="0"/>
              <a:t>mhob cofnod dyddiadur.</a:t>
            </a:r>
            <a:endParaRPr lang="en-GB" dirty="0"/>
          </a:p>
          <a:p>
            <a:r>
              <a:rPr lang="cy-GB" dirty="0"/>
              <a:t>Cofiwch roi chwistrell o ddŵr </a:t>
            </a:r>
            <a:br>
              <a:rPr lang="cy-GB" dirty="0"/>
            </a:br>
            <a:r>
              <a:rPr lang="cy-GB" dirty="0"/>
              <a:t>i’r planhigyn yn rheolaidd.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CEC48A8-4AD1-3D49-98B4-7882F941B4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360053">
            <a:off x="5077967" y="3607370"/>
            <a:ext cx="3128007" cy="2229046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54798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60753E-A735-6242-A52C-548B5ECBF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Cylch bywyd ffa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187817-7878-F44A-804E-9F307B8015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Mae ein ffa, fel pob hedyn, yn cynnwys tair rhan: </a:t>
            </a:r>
            <a:r>
              <a:rPr lang="cy-GB" b="1" dirty="0">
                <a:solidFill>
                  <a:srgbClr val="E85803"/>
                </a:solidFill>
              </a:rPr>
              <a:t>hadgroen, embryo, a meinwe storio bwyd</a:t>
            </a:r>
            <a:r>
              <a:rPr lang="cy-GB" dirty="0"/>
              <a:t>. </a:t>
            </a:r>
          </a:p>
          <a:p>
            <a:r>
              <a:rPr lang="cy-GB" dirty="0"/>
              <a:t>Mae’r hadgroen, neu’r gorchudd caled allanol, yn amddiffyn y planhigyn babi (embryo) y tu mewn rhag rhewi a sychu. </a:t>
            </a:r>
          </a:p>
          <a:p>
            <a:r>
              <a:rPr lang="cy-GB" dirty="0"/>
              <a:t>Fe wnaethon ni socian ein ffa </a:t>
            </a:r>
            <a:br>
              <a:rPr lang="cy-GB" dirty="0"/>
            </a:br>
            <a:r>
              <a:rPr lang="cy-GB" dirty="0"/>
              <a:t>i feddalu’r hadgroen fel y </a:t>
            </a:r>
            <a:br>
              <a:rPr lang="cy-GB" dirty="0"/>
            </a:br>
            <a:r>
              <a:rPr lang="cy-GB" dirty="0"/>
              <a:t>gallai’r ffa ddechrau amsugno’r </a:t>
            </a:r>
            <a:br>
              <a:rPr lang="cy-GB" dirty="0"/>
            </a:br>
            <a:r>
              <a:rPr lang="cy-GB" dirty="0"/>
              <a:t>dŵr sydd ei angen arno i </a:t>
            </a:r>
            <a:br>
              <a:rPr lang="cy-GB" dirty="0"/>
            </a:br>
            <a:r>
              <a:rPr lang="cy-GB" dirty="0"/>
              <a:t>ddechrau tyfu</a:t>
            </a:r>
            <a:r>
              <a:rPr lang="en-GB" dirty="0"/>
              <a:t>.</a:t>
            </a:r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FC592FC-8ED2-8343-82D0-A0B5C161F2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217" b="89814" l="9655" r="89885">
                        <a14:foregroundMark x1="63908" y1="17516" x2="63908" y2="17516"/>
                        <a14:backgroundMark x1="42989" y1="25714" x2="42989" y2="25714"/>
                        <a14:backgroundMark x1="61379" y1="44596" x2="61379" y2="44596"/>
                        <a14:backgroundMark x1="78621" y1="23602" x2="78621" y2="23602"/>
                        <a14:backgroundMark x1="62759" y1="27081" x2="62759" y2="27081"/>
                        <a14:backgroundMark x1="53793" y1="25093" x2="53793" y2="25093"/>
                        <a14:backgroundMark x1="45517" y1="30807" x2="45517" y2="30807"/>
                        <a14:backgroundMark x1="81149" y1="15776" x2="81149" y2="157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6368" t="5389" r="20523" b="71441"/>
          <a:stretch/>
        </p:blipFill>
        <p:spPr bwMode="auto">
          <a:xfrm>
            <a:off x="6012160" y="3717032"/>
            <a:ext cx="2097724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52453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E8915-EEA9-A14C-9464-D75BD70B0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Cylch bywyd ffa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D3EAD-F444-B146-8D27-40C51B7A60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0072" y="1628800"/>
            <a:ext cx="3168352" cy="4392488"/>
          </a:xfrm>
        </p:spPr>
        <p:txBody>
          <a:bodyPr/>
          <a:lstStyle/>
          <a:p>
            <a:pPr algn="r"/>
            <a:r>
              <a:rPr lang="cy-GB" dirty="0"/>
              <a:t>Gan ddefnyddio’r egni a storiwyd yn y ffa, bydd yr hedyn yn dechrau tyfu gwreiddiau bach yn gyntaf.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815FC0DA-A4E6-1044-9C08-7A9C21E18E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9712" l="9779" r="89905">
                        <a14:foregroundMark x1="33438" y1="18930" x2="33438" y2="18930"/>
                        <a14:backgroundMark x1="34385" y1="4321" x2="34385" y2="4321"/>
                        <a14:backgroundMark x1="48580" y1="6790" x2="48580" y2="6790"/>
                        <a14:backgroundMark x1="60883" y1="12963" x2="60883" y2="12963"/>
                        <a14:backgroundMark x1="15457" y1="16872" x2="15457" y2="16872"/>
                        <a14:backgroundMark x1="21136" y1="6379" x2="21136" y2="6379"/>
                        <a14:backgroundMark x1="27760" y1="5967" x2="27760" y2="5967"/>
                        <a14:backgroundMark x1="38328" y1="7202" x2="38328" y2="7202"/>
                        <a14:backgroundMark x1="37382" y1="5144" x2="37382" y2="5144"/>
                        <a14:backgroundMark x1="44637" y1="2058" x2="44637" y2="2058"/>
                        <a14:backgroundMark x1="16404" y1="12140" x2="16404" y2="12140"/>
                        <a14:backgroundMark x1="59621" y1="8230" x2="59621" y2="82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3284" y="2092163"/>
            <a:ext cx="4752528" cy="3641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93E43F56-B4C4-6348-B812-0BFA253AECE5}"/>
              </a:ext>
            </a:extLst>
          </p:cNvPr>
          <p:cNvCxnSpPr/>
          <p:nvPr/>
        </p:nvCxnSpPr>
        <p:spPr>
          <a:xfrm flipH="1">
            <a:off x="1187624" y="2943213"/>
            <a:ext cx="4320480" cy="51710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4165F45-35C2-064C-A72F-455FB821B5C7}"/>
              </a:ext>
            </a:extLst>
          </p:cNvPr>
          <p:cNvCxnSpPr/>
          <p:nvPr/>
        </p:nvCxnSpPr>
        <p:spPr>
          <a:xfrm flipH="1">
            <a:off x="3491880" y="2943213"/>
            <a:ext cx="2016224" cy="152521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36610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E8915-EEA9-A14C-9464-D75BD70B0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Cylch bywyd ffa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D3EAD-F444-B146-8D27-40C51B7A60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2120" y="2276872"/>
            <a:ext cx="2736304" cy="3744416"/>
          </a:xfrm>
        </p:spPr>
        <p:txBody>
          <a:bodyPr/>
          <a:lstStyle/>
          <a:p>
            <a:pPr algn="r"/>
            <a:r>
              <a:rPr lang="cy-GB" dirty="0"/>
              <a:t>Yna bydd eginyn bach (coesyn) yn dechrau tyfu tuag at y golau. </a:t>
            </a:r>
          </a:p>
          <a:p>
            <a:pPr algn="r"/>
            <a:r>
              <a:rPr lang="cy-GB" dirty="0"/>
              <a:t>Gelwir hyn yn </a:t>
            </a:r>
            <a:r>
              <a:rPr lang="cy-GB" b="1" dirty="0">
                <a:solidFill>
                  <a:srgbClr val="E85803"/>
                </a:solidFill>
              </a:rPr>
              <a:t>egino</a:t>
            </a:r>
            <a:r>
              <a:rPr lang="cy-GB" dirty="0"/>
              <a:t>.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9A39130B-D329-4B42-A2EA-279658ED19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789" b="100000" l="6274" r="92958">
                        <a14:backgroundMark x1="19078" y1="75579" x2="19078" y2="75579"/>
                        <a14:backgroundMark x1="72215" y1="75368" x2="72215" y2="75368"/>
                        <a14:backgroundMark x1="21895" y1="57895" x2="21895" y2="57895"/>
                        <a14:backgroundMark x1="50576" y1="71368" x2="50576" y2="713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2062" y="1456692"/>
            <a:ext cx="4780952" cy="290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BE27BE8-99F0-704D-8276-B39198A3A075}"/>
              </a:ext>
            </a:extLst>
          </p:cNvPr>
          <p:cNvCxnSpPr/>
          <p:nvPr/>
        </p:nvCxnSpPr>
        <p:spPr>
          <a:xfrm flipH="1" flipV="1">
            <a:off x="1547664" y="3112402"/>
            <a:ext cx="4392488" cy="93610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31DD413-4A47-114F-A717-AD193A78D787}"/>
              </a:ext>
            </a:extLst>
          </p:cNvPr>
          <p:cNvCxnSpPr/>
          <p:nvPr/>
        </p:nvCxnSpPr>
        <p:spPr>
          <a:xfrm flipH="1" flipV="1">
            <a:off x="3779912" y="2910898"/>
            <a:ext cx="2160240" cy="1137607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29756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E8915-EEA9-A14C-9464-D75BD70B0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Cylch bywyd ffa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3D3EAD-F444-B146-8D27-40C51B7A60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0032" y="1628800"/>
            <a:ext cx="3528392" cy="4392488"/>
          </a:xfrm>
        </p:spPr>
        <p:txBody>
          <a:bodyPr/>
          <a:lstStyle/>
          <a:p>
            <a:pPr algn="r"/>
            <a:r>
              <a:rPr lang="cy-GB" dirty="0"/>
              <a:t>Cyn bo hir, bydd y dail cyntaf yn dechrau ffurfio. </a:t>
            </a:r>
          </a:p>
          <a:p>
            <a:pPr algn="r"/>
            <a:r>
              <a:rPr lang="cy-GB" dirty="0"/>
              <a:t>Trwy’r broses </a:t>
            </a:r>
            <a:r>
              <a:rPr lang="cy-GB" dirty="0">
                <a:solidFill>
                  <a:srgbClr val="E85803"/>
                </a:solidFill>
              </a:rPr>
              <a:t>ffotosynthesis</a:t>
            </a:r>
            <a:r>
              <a:rPr lang="cy-GB" dirty="0"/>
              <a:t>, bydd y ffa yn dechrau gwneud ei bwyd ei hun yn y dail gan ddefnyddio egni o’r haul.</a:t>
            </a:r>
          </a:p>
        </p:txBody>
      </p:sp>
      <p:pic>
        <p:nvPicPr>
          <p:cNvPr id="7" name="Picture 2" descr="C:\Users\jdevine\Pictures\Farming STEMterprise\bean life cycle.jpg">
            <a:extLst>
              <a:ext uri="{FF2B5EF4-FFF2-40B4-BE49-F238E27FC236}">
                <a16:creationId xmlns:a16="http://schemas.microsoft.com/office/drawing/2014/main" id="{FAF1BD01-65B8-B843-9510-6E21E5457A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9592" y="1700808"/>
            <a:ext cx="3441762" cy="360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23844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72235-1D95-CE46-956D-7BC621C45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Cylch bywyd ffa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F7D473-0591-8545-9F40-5EA4AAC5AB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580" y="2996952"/>
            <a:ext cx="7560840" cy="3024336"/>
          </a:xfrm>
        </p:spPr>
        <p:txBody>
          <a:bodyPr/>
          <a:lstStyle/>
          <a:p>
            <a:r>
              <a:rPr lang="cy-GB" dirty="0">
                <a:hlinkClick r:id="rId2"/>
              </a:rPr>
              <a:t>www.youtube.com/watch?v=w77zPAtVTuI</a:t>
            </a:r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F7DB359-64F0-1D46-8C36-AE708FC703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498217"/>
            <a:ext cx="2339752" cy="6359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9989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5A5B40-79BF-D747-9C8C-E23893286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Enw busnes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030ACF-E30B-6A48-9A29-7C6451E9A5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Rydyn ni’n mynd i fod yn tyfu ein cynhwysion ein hunain i’w defnyddio i wneud cynnyrch bwyd amser cinio ar gyfer ein busnesau siopau fferm ond yn gyntaf, mae angen i ni feddwl am enw busnes.</a:t>
            </a:r>
            <a:endParaRPr lang="en-GB" dirty="0"/>
          </a:p>
          <a:p>
            <a:r>
              <a:rPr lang="cy-GB" dirty="0">
                <a:solidFill>
                  <a:srgbClr val="E85803"/>
                </a:solidFill>
              </a:rPr>
              <a:t>Mae gennych 5 munud i feddwl </a:t>
            </a:r>
            <a:br>
              <a:rPr lang="cy-GB" dirty="0">
                <a:solidFill>
                  <a:srgbClr val="E85803"/>
                </a:solidFill>
              </a:rPr>
            </a:br>
            <a:r>
              <a:rPr lang="cy-GB" dirty="0">
                <a:solidFill>
                  <a:srgbClr val="E85803"/>
                </a:solidFill>
              </a:rPr>
              <a:t>am enw ar gyfer eich busnes.</a:t>
            </a:r>
            <a:r>
              <a:rPr lang="en-GB" dirty="0">
                <a:solidFill>
                  <a:srgbClr val="E85803"/>
                </a:solidFill>
              </a:rPr>
              <a:t> </a:t>
            </a:r>
            <a:endParaRPr lang="cy-GB" dirty="0">
              <a:solidFill>
                <a:srgbClr val="E85803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E20BAB17-90DD-D844-92A1-2FECEDA7D3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3717032"/>
            <a:ext cx="3415964" cy="222835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1103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7508E-B853-1A4B-9D63-7B28D7687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Gynhwysion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E41F9-4D57-F845-827A-186CDFF9B4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Nawr, i’n helpu ni i sefydlu ein busnes siopau fferm, byddwn yn dysgu am ble mae ein bwyd yn dod a’r gwahanol swyddi y mae’r rhannau o blanhigion yn eu gwneud.</a:t>
            </a:r>
            <a:endParaRPr lang="en-GB" dirty="0"/>
          </a:p>
          <a:p>
            <a:r>
              <a:rPr lang="cy-GB" b="1" dirty="0">
                <a:solidFill>
                  <a:srgbClr val="E85803"/>
                </a:solidFill>
              </a:rPr>
              <a:t>Siaradwch â’ch grŵp</a:t>
            </a:r>
            <a:r>
              <a:rPr lang="cy-GB" dirty="0">
                <a:solidFill>
                  <a:srgbClr val="E85803"/>
                </a:solidFill>
              </a:rPr>
              <a:t>: pa gynhwysion </a:t>
            </a:r>
            <a:br>
              <a:rPr lang="cy-GB" dirty="0">
                <a:solidFill>
                  <a:srgbClr val="E85803"/>
                </a:solidFill>
              </a:rPr>
            </a:br>
            <a:r>
              <a:rPr lang="cy-GB" dirty="0">
                <a:solidFill>
                  <a:srgbClr val="E85803"/>
                </a:solidFill>
              </a:rPr>
              <a:t>allwn ni dyfu ein hunain?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3E49B348-9347-764B-BD16-D1E7E93092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3717032"/>
            <a:ext cx="3312368" cy="2207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0204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2A50923-5F62-9A41-B202-C78A48E32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836712"/>
            <a:ext cx="7128792" cy="720080"/>
          </a:xfrm>
        </p:spPr>
        <p:txBody>
          <a:bodyPr>
            <a:noAutofit/>
          </a:bodyPr>
          <a:lstStyle/>
          <a:p>
            <a:r>
              <a:rPr lang="cy-GB" sz="3000" dirty="0"/>
              <a:t>Pa gynhwysion allwn ni dyfu ein hunain?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04EB410F-6E4F-AB4E-956E-B41D27A562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140968"/>
            <a:ext cx="1880763" cy="28185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696C9C37-1DE7-4C41-80FD-CE448338B0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89393" y="1512111"/>
            <a:ext cx="1847816" cy="291737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D20C8ACD-9E64-F143-B10C-6D73983674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10068" y="3861048"/>
            <a:ext cx="2723863" cy="214583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53A09A1D-2F8F-E441-8F85-B5941DBBB3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3140968"/>
            <a:ext cx="2952328" cy="19708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409114BF-FFF7-6D48-8D28-4288F84A3A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1582885"/>
            <a:ext cx="2769172" cy="184611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0846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25F4D5-683B-7B47-8BF0-1E4D28805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Gellir tyfu llawer o ffrwythau a llysiau yn y wlad hon o hadau.</a:t>
            </a:r>
            <a:endParaRPr lang="en-GB" dirty="0"/>
          </a:p>
          <a:p>
            <a:r>
              <a:rPr lang="cy-GB" b="1" dirty="0">
                <a:solidFill>
                  <a:srgbClr val="E85803"/>
                </a:solidFill>
              </a:rPr>
              <a:t>Siaradwch â’ch grŵp busnes</a:t>
            </a:r>
            <a:r>
              <a:rPr lang="cy-GB" dirty="0">
                <a:solidFill>
                  <a:srgbClr val="E85803"/>
                </a:solidFill>
              </a:rPr>
              <a:t>: â allwch chi enwi unrhyw rai?</a:t>
            </a:r>
            <a:endParaRPr lang="en-GB" dirty="0">
              <a:solidFill>
                <a:srgbClr val="E85803"/>
              </a:solidFill>
            </a:endParaRPr>
          </a:p>
          <a:p>
            <a:r>
              <a:rPr lang="cy-GB" dirty="0"/>
              <a:t>Pam na allwn ni dyfu pob math </a:t>
            </a:r>
            <a:br>
              <a:rPr lang="cy-GB" dirty="0"/>
            </a:br>
            <a:r>
              <a:rPr lang="cy-GB" dirty="0"/>
              <a:t>o ffrwythau a llysiau yn y DU?</a:t>
            </a:r>
            <a:r>
              <a:rPr lang="en-GB" dirty="0"/>
              <a:t> </a:t>
            </a:r>
            <a:endParaRPr lang="cy-GB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78F772-D6DD-0040-A238-2D77402A3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836712"/>
            <a:ext cx="7128792" cy="720080"/>
          </a:xfrm>
        </p:spPr>
        <p:txBody>
          <a:bodyPr>
            <a:noAutofit/>
          </a:bodyPr>
          <a:lstStyle/>
          <a:p>
            <a:r>
              <a:rPr lang="cy-GB" sz="3000" dirty="0"/>
              <a:t>Pa gynhwysion allwn ni dyfu ein hunain?</a:t>
            </a:r>
          </a:p>
        </p:txBody>
      </p:sp>
    </p:spTree>
    <p:extLst>
      <p:ext uri="{BB962C8B-B14F-4D97-AF65-F5344CB8AC3E}">
        <p14:creationId xmlns:p14="http://schemas.microsoft.com/office/powerpoint/2010/main" val="3510355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DEDB7-5AA9-7242-96E8-3D8381AF3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836712"/>
            <a:ext cx="7128792" cy="720080"/>
          </a:xfrm>
        </p:spPr>
        <p:txBody>
          <a:bodyPr>
            <a:noAutofit/>
          </a:bodyPr>
          <a:lstStyle/>
          <a:p>
            <a:r>
              <a:rPr lang="cy-GB" sz="2600" dirty="0"/>
              <a:t>Ffrwythau a llysiau Prydain wedi’u tyfu o hadau</a:t>
            </a:r>
            <a:r>
              <a:rPr lang="en-GB" sz="2600" dirty="0"/>
              <a:t> </a:t>
            </a:r>
            <a:endParaRPr lang="cy-GB" sz="26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480354-E2F5-DF45-82DA-9760656E6A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0"/>
            <a:ext cx="2160240" cy="4248473"/>
          </a:xfrm>
        </p:spPr>
        <p:txBody>
          <a:bodyPr/>
          <a:lstStyle/>
          <a:p>
            <a:pPr marL="266700" lvl="1" indent="-258763">
              <a:spcBef>
                <a:spcPts val="0"/>
              </a:spcBef>
            </a:pPr>
            <a:r>
              <a:rPr lang="cy-GB" dirty="0"/>
              <a:t>Letys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Tomatos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Radis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Moron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Ffa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Pys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Sbigoglys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Pwmpenni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Ciwcymbrau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Radis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Mefus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Mwyar duon</a:t>
            </a:r>
            <a:endParaRPr lang="en-GB" dirty="0"/>
          </a:p>
          <a:p>
            <a:pPr marL="266700" lvl="1" indent="-258763">
              <a:spcBef>
                <a:spcPts val="0"/>
              </a:spcBef>
            </a:pPr>
            <a:r>
              <a:rPr lang="cy-GB" dirty="0"/>
              <a:t>Rhiwbob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14B23B25-742D-CC4F-AEF1-C77DCA1145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82918">
            <a:off x="2364756" y="2741918"/>
            <a:ext cx="1580455" cy="237499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F02DC0D2-FCEA-F045-BB19-AC1B786740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6464151" y="3906052"/>
            <a:ext cx="1832320" cy="25922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E2FAD543-151A-EF43-AC79-DABB7979F3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42968">
            <a:off x="7004282" y="1547875"/>
            <a:ext cx="1645189" cy="246778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9DB770B5-7631-AC4B-B03B-39191663F6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357208">
            <a:off x="3718735" y="1022663"/>
            <a:ext cx="1706530" cy="254055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43449909-32E5-464F-B020-8AFC165398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36914">
            <a:off x="3872410" y="3636340"/>
            <a:ext cx="1751738" cy="248677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>
            <a:extLst>
              <a:ext uri="{FF2B5EF4-FFF2-40B4-BE49-F238E27FC236}">
                <a16:creationId xmlns:a16="http://schemas.microsoft.com/office/drawing/2014/main" id="{E6980D6F-289C-9945-807F-75378AF25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982184">
            <a:off x="5024415" y="2543929"/>
            <a:ext cx="2360188" cy="177014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03903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374A6-380A-AD46-AD53-D317336CE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Bwydydd tymhorol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104D58-817D-6543-9445-EE6B66AA3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628800"/>
            <a:ext cx="7848872" cy="424847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cy-GB" sz="2000" dirty="0"/>
              <a:t>Mae gwahanol ffrwythau a llysiau yn tyfu a gellir eu cynaeafu ar wahanol adegau o’r flwyddyn.</a:t>
            </a:r>
          </a:p>
          <a:p>
            <a:pPr lvl="1">
              <a:spcBef>
                <a:spcPts val="1200"/>
              </a:spcBef>
            </a:pPr>
            <a:r>
              <a:rPr lang="cy-GB" sz="2000" dirty="0"/>
              <a:t>Mae bwyta bwydydd pan fyddant yn eu tymor yn golygu y gallwn gefnogi ffermwyr a thyfwyr Prydain trwy brynu eu cynnyrch.</a:t>
            </a:r>
            <a:endParaRPr lang="en-GB" sz="2000" dirty="0"/>
          </a:p>
          <a:p>
            <a:pPr lvl="1">
              <a:spcBef>
                <a:spcPts val="1200"/>
              </a:spcBef>
            </a:pPr>
            <a:r>
              <a:rPr lang="cy-GB" sz="2000" dirty="0"/>
              <a:t>Os ydym am brynu bwyd </a:t>
            </a:r>
            <a:br>
              <a:rPr lang="cy-GB" sz="2000" dirty="0"/>
            </a:br>
            <a:r>
              <a:rPr lang="cy-GB" sz="2000" dirty="0"/>
              <a:t>nad yw yn ei dymor ym </a:t>
            </a:r>
            <a:br>
              <a:rPr lang="cy-GB" sz="2000" dirty="0"/>
            </a:br>
            <a:r>
              <a:rPr lang="cy-GB" sz="2000" dirty="0"/>
              <a:t>Mhrydain, mae’n rhaid </a:t>
            </a:r>
            <a:br>
              <a:rPr lang="cy-GB" sz="2000" dirty="0"/>
            </a:br>
            <a:r>
              <a:rPr lang="cy-GB" sz="2000" dirty="0"/>
              <a:t>ei fewnforio o wledydd </a:t>
            </a:r>
            <a:br>
              <a:rPr lang="cy-GB" sz="2000" dirty="0"/>
            </a:br>
            <a:r>
              <a:rPr lang="cy-GB" sz="2000" dirty="0"/>
              <a:t>eraill. Po bellaf y mae ein bwyd yn teithio, y mwyaf o effaith negyddol y mae’n ei gael ar yr </a:t>
            </a:r>
            <a:br>
              <a:rPr lang="cy-GB" sz="2000" dirty="0"/>
            </a:br>
            <a:r>
              <a:rPr lang="cy-GB" sz="2000" dirty="0"/>
              <a:t>amgylchedd.</a:t>
            </a:r>
            <a:r>
              <a:rPr lang="en-GB" sz="2000" dirty="0"/>
              <a:t> </a:t>
            </a:r>
            <a:endParaRPr lang="cy-GB" sz="20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2BFB264-ED14-4A41-BAEB-177537FD9E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140968"/>
            <a:ext cx="4680520" cy="2476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339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25F44-2BF2-D941-9DAF-CC06CD74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 </a:t>
            </a:r>
            <a:r>
              <a:rPr lang="cy-GB" sz="3200" dirty="0"/>
              <a:t>Cefnogi ffermwyr a thyfwyr Prydain</a:t>
            </a:r>
            <a:r>
              <a:rPr lang="en-GB" sz="3200" dirty="0"/>
              <a:t> </a:t>
            </a:r>
            <a:endParaRPr lang="cy-GB" sz="32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B4C699B-4D25-D645-85D8-75DC9FF827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282" r="15049" b="7527"/>
          <a:stretch/>
        </p:blipFill>
        <p:spPr bwMode="auto">
          <a:xfrm>
            <a:off x="2550253" y="1772817"/>
            <a:ext cx="3984772" cy="416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379574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90000"/>
          </a:lnSpc>
          <a:spcBef>
            <a:spcPts val="800"/>
          </a:spcBef>
          <a:defRPr sz="24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Farming STEMterprise PowerPoint template.pptx" id="{B4345F3A-90BC-054B-8BE5-CDA6DAFD23AF}" vid="{8ECE7784-2AF3-5E43-87C7-518CB516714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1545</TotalTime>
  <Words>1175</Words>
  <Application>Microsoft Macintosh PowerPoint</Application>
  <PresentationFormat>On-screen Show (4:3)</PresentationFormat>
  <Paragraphs>102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Tahoma</vt:lpstr>
      <vt:lpstr>1_Office Theme</vt:lpstr>
      <vt:lpstr>Cam 1: Rhannau planhigyn</vt:lpstr>
      <vt:lpstr>Yr Her!</vt:lpstr>
      <vt:lpstr>Enw busnes</vt:lpstr>
      <vt:lpstr>Gynhwysion</vt:lpstr>
      <vt:lpstr>Pa gynhwysion allwn ni dyfu ein hunain?</vt:lpstr>
      <vt:lpstr>Pa gynhwysion allwn ni dyfu ein hunain?</vt:lpstr>
      <vt:lpstr>Ffrwythau a llysiau Prydain wedi’u tyfu o hadau </vt:lpstr>
      <vt:lpstr>Bwydydd tymhorol</vt:lpstr>
      <vt:lpstr> Cefnogi ffermwyr a thyfwyr Prydain </vt:lpstr>
      <vt:lpstr>Amcan Dysgu</vt:lpstr>
      <vt:lpstr>Cynhesu!</vt:lpstr>
      <vt:lpstr>Cynhesu!</vt:lpstr>
      <vt:lpstr>Beth hoffech chi ei ddarganfod?</vt:lpstr>
      <vt:lpstr>Gweithgaredd 1: Dod yn arbenigwr planhigion</vt:lpstr>
      <vt:lpstr>Jig-so</vt:lpstr>
      <vt:lpstr>Gweithgaredd 2: Archwiliad ymarferol</vt:lpstr>
      <vt:lpstr>Sut i dyfu planhigion ffa</vt:lpstr>
      <vt:lpstr>Lleoliad</vt:lpstr>
      <vt:lpstr>PowerPoint Presentation</vt:lpstr>
      <vt:lpstr>Ras gyfnewid fertigol rownd 2</vt:lpstr>
      <vt:lpstr>Gweithgaredd 3: Ysgrifennu dyddiaduron ffa</vt:lpstr>
      <vt:lpstr>Cylch bywyd ffa</vt:lpstr>
      <vt:lpstr>Cylch bywyd ffa</vt:lpstr>
      <vt:lpstr>Cylch bywyd ffa</vt:lpstr>
      <vt:lpstr>Cylch bywyd ffa</vt:lpstr>
      <vt:lpstr>Cylch bywyd ffa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Smith</dc:creator>
  <cp:lastModifiedBy>Nick Smith</cp:lastModifiedBy>
  <cp:revision>212</cp:revision>
  <dcterms:created xsi:type="dcterms:W3CDTF">2019-10-23T13:59:40Z</dcterms:created>
  <dcterms:modified xsi:type="dcterms:W3CDTF">2019-12-08T13:48:50Z</dcterms:modified>
</cp:coreProperties>
</file>